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9" r:id="rId14"/>
    <p:sldId id="268" r:id="rId15"/>
    <p:sldId id="302" r:id="rId16"/>
    <p:sldId id="271" r:id="rId17"/>
    <p:sldId id="272" r:id="rId18"/>
    <p:sldId id="270" r:id="rId19"/>
    <p:sldId id="274" r:id="rId20"/>
    <p:sldId id="275" r:id="rId21"/>
    <p:sldId id="276" r:id="rId22"/>
    <p:sldId id="278" r:id="rId23"/>
    <p:sldId id="303" r:id="rId24"/>
    <p:sldId id="301" r:id="rId25"/>
  </p:sldIdLst>
  <p:sldSz cx="12192000" cy="6858000"/>
  <p:notesSz cx="6797675" cy="9926638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01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0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2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A3DA-EBD7-40AD-BE5D-7D66692800E1}" type="datetimeFigureOut">
              <a:rPr lang="es-ES" smtClean="0"/>
              <a:t>28/11/2020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93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A3DA-EBD7-40AD-BE5D-7D66692800E1}" type="datetimeFigureOut">
              <a:rPr lang="es-ES" smtClean="0"/>
              <a:t>28/11/2020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0399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A3DA-EBD7-40AD-BE5D-7D66692800E1}" type="datetimeFigureOut">
              <a:rPr lang="es-ES" smtClean="0"/>
              <a:t>28/11/2020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445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A3DA-EBD7-40AD-BE5D-7D66692800E1}" type="datetimeFigureOut">
              <a:rPr lang="es-ES" smtClean="0"/>
              <a:t>28/11/2020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36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A3DA-EBD7-40AD-BE5D-7D66692800E1}" type="datetimeFigureOut">
              <a:rPr lang="es-ES" smtClean="0"/>
              <a:t>28/11/2020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654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A3DA-EBD7-40AD-BE5D-7D66692800E1}" type="datetimeFigureOut">
              <a:rPr lang="es-ES" smtClean="0"/>
              <a:t>28/11/2020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7331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A3DA-EBD7-40AD-BE5D-7D66692800E1}" type="datetimeFigureOut">
              <a:rPr lang="es-ES" smtClean="0"/>
              <a:t>28/11/2020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141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A3DA-EBD7-40AD-BE5D-7D66692800E1}" type="datetimeFigureOut">
              <a:rPr lang="es-ES" smtClean="0"/>
              <a:t>28/11/2020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879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A3DA-EBD7-40AD-BE5D-7D66692800E1}" type="datetimeFigureOut">
              <a:rPr lang="es-ES" smtClean="0"/>
              <a:t>28/11/2020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92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A3DA-EBD7-40AD-BE5D-7D66692800E1}" type="datetimeFigureOut">
              <a:rPr lang="es-ES" smtClean="0"/>
              <a:t>28/11/2020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467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7A3DA-EBD7-40AD-BE5D-7D66692800E1}" type="datetimeFigureOut">
              <a:rPr lang="es-ES" smtClean="0"/>
              <a:t>28/11/2020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4157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7A3DA-EBD7-40AD-BE5D-7D66692800E1}" type="datetimeFigureOut">
              <a:rPr lang="es-ES" smtClean="0"/>
              <a:t>28/11/2020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1E35E-21EA-47BC-BA34-74AA9928AA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803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51521" y="2043409"/>
            <a:ext cx="114624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Instruct virtual course on </a:t>
            </a:r>
          </a:p>
          <a:p>
            <a:pPr algn="ctr"/>
            <a:r>
              <a:rPr lang="en-US" sz="4800" dirty="0" smtClean="0"/>
              <a:t>Single Particle Analysis by </a:t>
            </a:r>
            <a:r>
              <a:rPr lang="en-US" sz="4800" dirty="0" err="1" smtClean="0"/>
              <a:t>CryoEM</a:t>
            </a:r>
            <a:r>
              <a:rPr lang="en-US" sz="4800" dirty="0" smtClean="0"/>
              <a:t>:</a:t>
            </a:r>
          </a:p>
          <a:p>
            <a:pPr algn="ctr"/>
            <a:r>
              <a:rPr lang="en-US" sz="4800" dirty="0" smtClean="0"/>
              <a:t> </a:t>
            </a:r>
            <a:r>
              <a:rPr lang="en-US" sz="4800" b="1" dirty="0" smtClean="0"/>
              <a:t>Atomic modeling</a:t>
            </a:r>
            <a:endParaRPr lang="en-US" sz="4800" b="1" dirty="0"/>
          </a:p>
        </p:txBody>
      </p:sp>
      <p:sp>
        <p:nvSpPr>
          <p:cNvPr id="5" name="4 Rectángulo"/>
          <p:cNvSpPr/>
          <p:nvPr/>
        </p:nvSpPr>
        <p:spPr>
          <a:xfrm>
            <a:off x="2873780" y="5054763"/>
            <a:ext cx="65539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CNB-CSIC, Madrid, December 14 – 18, 2020</a:t>
            </a:r>
            <a:endParaRPr lang="en-US" sz="2800" b="1" dirty="0"/>
          </a:p>
        </p:txBody>
      </p:sp>
      <p:sp>
        <p:nvSpPr>
          <p:cNvPr id="6" name="5 Rectángulo"/>
          <p:cNvSpPr/>
          <p:nvPr/>
        </p:nvSpPr>
        <p:spPr>
          <a:xfrm>
            <a:off x="4366639" y="5682890"/>
            <a:ext cx="35682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Roberto </a:t>
            </a:r>
            <a:r>
              <a:rPr lang="en-US" sz="2800" dirty="0" err="1" smtClean="0"/>
              <a:t>Marabini</a:t>
            </a:r>
            <a:endParaRPr lang="en-US" sz="2800" dirty="0" smtClean="0"/>
          </a:p>
          <a:p>
            <a:pPr algn="ctr"/>
            <a:r>
              <a:rPr lang="en-US" sz="2800" dirty="0" smtClean="0"/>
              <a:t>Marta </a:t>
            </a:r>
            <a:r>
              <a:rPr lang="en-US" sz="2800" dirty="0" err="1" smtClean="0"/>
              <a:t>Martínez</a:t>
            </a:r>
            <a:endParaRPr lang="en-US" sz="2800" dirty="0"/>
          </a:p>
        </p:txBody>
      </p:sp>
      <p:cxnSp>
        <p:nvCxnSpPr>
          <p:cNvPr id="7" name="6 Conector recto"/>
          <p:cNvCxnSpPr/>
          <p:nvPr/>
        </p:nvCxnSpPr>
        <p:spPr>
          <a:xfrm>
            <a:off x="3876160" y="4246973"/>
            <a:ext cx="429478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469" y="5947151"/>
            <a:ext cx="1448413" cy="79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388" y="5944500"/>
            <a:ext cx="649386" cy="803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974020"/>
            <a:ext cx="1453172" cy="74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88642"/>
            <a:ext cx="4667423" cy="97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3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078475" y="68509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2.- Rigid fitting of model(s) in map</a:t>
            </a:r>
            <a:endParaRPr lang="en-US" sz="3600" b="1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3230603" y="627966"/>
            <a:ext cx="21602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3" y="740041"/>
            <a:ext cx="5826126" cy="604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438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21 Grupo"/>
          <p:cNvGrpSpPr/>
          <p:nvPr/>
        </p:nvGrpSpPr>
        <p:grpSpPr>
          <a:xfrm>
            <a:off x="7590113" y="4013822"/>
            <a:ext cx="3774535" cy="2512450"/>
            <a:chOff x="7590113" y="3951676"/>
            <a:chExt cx="3774535" cy="2512450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0113" y="3951676"/>
              <a:ext cx="3774535" cy="2512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8 Elipse"/>
            <p:cNvSpPr/>
            <p:nvPr/>
          </p:nvSpPr>
          <p:spPr>
            <a:xfrm>
              <a:off x="9051150" y="4605878"/>
              <a:ext cx="1108132" cy="109840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432" y="1414008"/>
            <a:ext cx="3712015" cy="2504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586600" y="30009"/>
            <a:ext cx="1122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3.- Flexible fitting (refinement) of model(s) in map</a:t>
            </a:r>
            <a:endParaRPr lang="en-US" sz="3600" b="1" dirty="0"/>
          </a:p>
        </p:txBody>
      </p:sp>
      <p:cxnSp>
        <p:nvCxnSpPr>
          <p:cNvPr id="3" name="2 Conector recto"/>
          <p:cNvCxnSpPr/>
          <p:nvPr/>
        </p:nvCxnSpPr>
        <p:spPr>
          <a:xfrm>
            <a:off x="4955564" y="589466"/>
            <a:ext cx="218014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3 Rectángulo"/>
          <p:cNvSpPr/>
          <p:nvPr/>
        </p:nvSpPr>
        <p:spPr>
          <a:xfrm>
            <a:off x="7424198" y="895591"/>
            <a:ext cx="3960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Get the final model(s)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6" name="5 Elipse"/>
          <p:cNvSpPr/>
          <p:nvPr/>
        </p:nvSpPr>
        <p:spPr>
          <a:xfrm>
            <a:off x="9059715" y="1725041"/>
            <a:ext cx="1108132" cy="1098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Elipse"/>
          <p:cNvSpPr/>
          <p:nvPr/>
        </p:nvSpPr>
        <p:spPr>
          <a:xfrm>
            <a:off x="7555823" y="2738957"/>
            <a:ext cx="1108132" cy="1098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Elipse"/>
          <p:cNvSpPr/>
          <p:nvPr/>
        </p:nvSpPr>
        <p:spPr>
          <a:xfrm>
            <a:off x="7654892" y="5681940"/>
            <a:ext cx="1108132" cy="1098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3" y="740041"/>
            <a:ext cx="5826126" cy="604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19 Rectángulo"/>
          <p:cNvSpPr/>
          <p:nvPr/>
        </p:nvSpPr>
        <p:spPr>
          <a:xfrm>
            <a:off x="4255536" y="6411046"/>
            <a:ext cx="3247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Manual and automatic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16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10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7 Grupo"/>
          <p:cNvGrpSpPr/>
          <p:nvPr/>
        </p:nvGrpSpPr>
        <p:grpSpPr>
          <a:xfrm rot="-2100000">
            <a:off x="5224460" y="530485"/>
            <a:ext cx="2546095" cy="1250558"/>
            <a:chOff x="3582786" y="3258562"/>
            <a:chExt cx="2546095" cy="1250558"/>
          </a:xfrm>
        </p:grpSpPr>
        <p:sp>
          <p:nvSpPr>
            <p:cNvPr id="9" name="8 Flecha curvada hacia arriba"/>
            <p:cNvSpPr/>
            <p:nvPr/>
          </p:nvSpPr>
          <p:spPr>
            <a:xfrm rot="2040000" flipH="1" flipV="1">
              <a:off x="3582786" y="3310112"/>
              <a:ext cx="2033638" cy="689335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0" name="9 Flecha curvada hacia arriba"/>
            <p:cNvSpPr/>
            <p:nvPr/>
          </p:nvSpPr>
          <p:spPr>
            <a:xfrm rot="-1080000" flipH="1" flipV="1">
              <a:off x="3908662" y="3666455"/>
              <a:ext cx="2033638" cy="689335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1" name="10 Rectángulo"/>
            <p:cNvSpPr/>
            <p:nvPr/>
          </p:nvSpPr>
          <p:spPr>
            <a:xfrm>
              <a:off x="4896686" y="3258562"/>
              <a:ext cx="611418" cy="1250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5358170" y="3510300"/>
              <a:ext cx="770711" cy="696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" name="2 Rectángulo"/>
          <p:cNvSpPr/>
          <p:nvPr/>
        </p:nvSpPr>
        <p:spPr>
          <a:xfrm>
            <a:off x="3471293" y="1316633"/>
            <a:ext cx="19911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Geometry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373719" y="573077"/>
            <a:ext cx="61410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Is this structure reliable?</a:t>
            </a:r>
            <a:endParaRPr lang="en-US" sz="3200" b="1" dirty="0">
              <a:solidFill>
                <a:srgbClr val="0070C0"/>
              </a:solidFill>
            </a:endParaRPr>
          </a:p>
        </p:txBody>
      </p:sp>
      <p:cxnSp>
        <p:nvCxnSpPr>
          <p:cNvPr id="6" name="5 Conector recto"/>
          <p:cNvCxnSpPr/>
          <p:nvPr/>
        </p:nvCxnSpPr>
        <p:spPr>
          <a:xfrm>
            <a:off x="5986517" y="589466"/>
            <a:ext cx="197473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Rectángulo"/>
          <p:cNvSpPr/>
          <p:nvPr/>
        </p:nvSpPr>
        <p:spPr>
          <a:xfrm>
            <a:off x="2006467" y="30009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4.- Model(s) validation</a:t>
            </a:r>
            <a:endParaRPr lang="en-US" sz="3600" b="1" dirty="0"/>
          </a:p>
        </p:txBody>
      </p:sp>
      <p:grpSp>
        <p:nvGrpSpPr>
          <p:cNvPr id="13" name="12 Grupo"/>
          <p:cNvGrpSpPr/>
          <p:nvPr/>
        </p:nvGrpSpPr>
        <p:grpSpPr>
          <a:xfrm>
            <a:off x="3936890" y="3343851"/>
            <a:ext cx="2391935" cy="1526358"/>
            <a:chOff x="2830014" y="2589584"/>
            <a:chExt cx="2391935" cy="1526358"/>
          </a:xfrm>
        </p:grpSpPr>
        <p:sp>
          <p:nvSpPr>
            <p:cNvPr id="14" name="13 Flecha curvada hacia arriba"/>
            <p:cNvSpPr/>
            <p:nvPr/>
          </p:nvSpPr>
          <p:spPr>
            <a:xfrm rot="13440000" flipH="1" flipV="1">
              <a:off x="3188311" y="3426607"/>
              <a:ext cx="2033638" cy="689335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2830014" y="2589584"/>
              <a:ext cx="805881" cy="1415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8" name="17 Rectángulo"/>
          <p:cNvSpPr/>
          <p:nvPr/>
        </p:nvSpPr>
        <p:spPr>
          <a:xfrm>
            <a:off x="4483135" y="6221829"/>
            <a:ext cx="39411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Q (Submission)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28" name="27 Grupo"/>
          <p:cNvGrpSpPr/>
          <p:nvPr/>
        </p:nvGrpSpPr>
        <p:grpSpPr>
          <a:xfrm>
            <a:off x="7148387" y="3461079"/>
            <a:ext cx="5043613" cy="3176248"/>
            <a:chOff x="7148387" y="3461079"/>
            <a:chExt cx="5043613" cy="3176248"/>
          </a:xfrm>
        </p:grpSpPr>
        <p:sp>
          <p:nvSpPr>
            <p:cNvPr id="17" name="16 Rectángulo"/>
            <p:cNvSpPr/>
            <p:nvPr/>
          </p:nvSpPr>
          <p:spPr>
            <a:xfrm>
              <a:off x="7148387" y="5806330"/>
              <a:ext cx="504361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</a:rPr>
                <a:t>Is the map derived from the model similar to the original map?</a:t>
              </a:r>
              <a:endParaRPr lang="en-US" sz="2400" b="1" dirty="0">
                <a:solidFill>
                  <a:srgbClr val="0070C0"/>
                </a:solidFill>
              </a:endParaRP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703" y="3461079"/>
              <a:ext cx="2463121" cy="2469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013" y="3582581"/>
            <a:ext cx="2371207" cy="2317045"/>
          </a:xfrm>
          <a:prstGeom prst="rect">
            <a:avLst/>
          </a:prstGeom>
        </p:spPr>
      </p:pic>
      <p:grpSp>
        <p:nvGrpSpPr>
          <p:cNvPr id="2" name="1 Grupo"/>
          <p:cNvGrpSpPr/>
          <p:nvPr/>
        </p:nvGrpSpPr>
        <p:grpSpPr>
          <a:xfrm>
            <a:off x="653125" y="1784413"/>
            <a:ext cx="6141046" cy="4089720"/>
            <a:chOff x="653125" y="1784413"/>
            <a:chExt cx="6141046" cy="4089720"/>
          </a:xfrm>
        </p:grpSpPr>
        <p:sp>
          <p:nvSpPr>
            <p:cNvPr id="16" name="15 Rectángulo"/>
            <p:cNvSpPr/>
            <p:nvPr/>
          </p:nvSpPr>
          <p:spPr>
            <a:xfrm>
              <a:off x="653125" y="4673804"/>
              <a:ext cx="614104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</a:rPr>
                <a:t>Is this structure similar</a:t>
              </a:r>
            </a:p>
            <a:p>
              <a:r>
                <a:rPr lang="en-US" sz="2400" b="1" dirty="0" smtClean="0">
                  <a:solidFill>
                    <a:srgbClr val="0070C0"/>
                  </a:solidFill>
                </a:rPr>
                <a:t>to structures of the database?</a:t>
              </a:r>
            </a:p>
            <a:p>
              <a:r>
                <a:rPr lang="en-US" sz="2400" b="1" dirty="0" smtClean="0">
                  <a:solidFill>
                    <a:srgbClr val="0070C0"/>
                  </a:solidFill>
                </a:rPr>
                <a:t>(Bond lengths, angles, contacts …)</a:t>
              </a:r>
              <a:endParaRPr lang="en-US" sz="24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22" name="21 Grupo"/>
            <p:cNvGrpSpPr/>
            <p:nvPr/>
          </p:nvGrpSpPr>
          <p:grpSpPr>
            <a:xfrm>
              <a:off x="2903075" y="2305502"/>
              <a:ext cx="2053341" cy="2481199"/>
              <a:chOff x="3429286" y="3825837"/>
              <a:chExt cx="2479651" cy="2648978"/>
            </a:xfrm>
          </p:grpSpPr>
          <p:pic>
            <p:nvPicPr>
              <p:cNvPr id="26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2979" y="3861048"/>
                <a:ext cx="2475958" cy="26137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26 Rectángulo"/>
              <p:cNvSpPr/>
              <p:nvPr/>
            </p:nvSpPr>
            <p:spPr>
              <a:xfrm>
                <a:off x="3429286" y="3825837"/>
                <a:ext cx="288032" cy="3505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3" name="22 Grupo"/>
            <p:cNvGrpSpPr/>
            <p:nvPr/>
          </p:nvGrpSpPr>
          <p:grpSpPr>
            <a:xfrm>
              <a:off x="843379" y="1784413"/>
              <a:ext cx="2105913" cy="2119589"/>
              <a:chOff x="286564" y="2128157"/>
              <a:chExt cx="2028848" cy="2020923"/>
            </a:xfrm>
          </p:grpSpPr>
          <p:pic>
            <p:nvPicPr>
              <p:cNvPr id="24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564" y="2128157"/>
                <a:ext cx="2028848" cy="20209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24 Rectángulo"/>
              <p:cNvSpPr/>
              <p:nvPr/>
            </p:nvSpPr>
            <p:spPr>
              <a:xfrm>
                <a:off x="803207" y="3212976"/>
                <a:ext cx="995562" cy="629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FF0000"/>
                    </a:solidFill>
                  </a:rPr>
                  <a:t>PDB</a:t>
                </a: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" name="3 Rectángulo"/>
          <p:cNvSpPr/>
          <p:nvPr/>
        </p:nvSpPr>
        <p:spPr>
          <a:xfrm>
            <a:off x="5462417" y="801238"/>
            <a:ext cx="7517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Map and model similarity</a:t>
            </a:r>
            <a:endParaRPr lang="en-US" sz="3200" b="1" dirty="0">
              <a:solidFill>
                <a:srgbClr val="00B050"/>
              </a:solidFill>
            </a:endParaRPr>
          </a:p>
        </p:txBody>
      </p:sp>
      <p:grpSp>
        <p:nvGrpSpPr>
          <p:cNvPr id="21" name="20 Grupo"/>
          <p:cNvGrpSpPr/>
          <p:nvPr/>
        </p:nvGrpSpPr>
        <p:grpSpPr>
          <a:xfrm>
            <a:off x="7942374" y="1264691"/>
            <a:ext cx="4031716" cy="2317890"/>
            <a:chOff x="7942374" y="1264691"/>
            <a:chExt cx="4031716" cy="2317890"/>
          </a:xfrm>
        </p:grpSpPr>
        <p:pic>
          <p:nvPicPr>
            <p:cNvPr id="33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2374" y="1264691"/>
              <a:ext cx="2234889" cy="2317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33 Rectángulo"/>
            <p:cNvSpPr/>
            <p:nvPr/>
          </p:nvSpPr>
          <p:spPr>
            <a:xfrm>
              <a:off x="10219826" y="2004064"/>
              <a:ext cx="175426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70C0"/>
                  </a:solidFill>
                </a:rPr>
                <a:t>Map/model </a:t>
              </a:r>
            </a:p>
            <a:p>
              <a:pPr algn="ctr"/>
              <a:r>
                <a:rPr lang="en-US" sz="2400" b="1" dirty="0" smtClean="0">
                  <a:solidFill>
                    <a:srgbClr val="0070C0"/>
                  </a:solidFill>
                </a:rPr>
                <a:t>fitting</a:t>
              </a:r>
              <a:endParaRPr lang="en-US" sz="2400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2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8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56136" y="603635"/>
            <a:ext cx="4535216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sz="5400" b="1" dirty="0" err="1" smtClean="0"/>
              <a:t>Model</a:t>
            </a:r>
            <a:r>
              <a:rPr lang="es-ES" sz="5400" b="1" dirty="0" smtClean="0"/>
              <a:t> </a:t>
            </a:r>
            <a:r>
              <a:rPr lang="es-ES" sz="5400" b="1" dirty="0" err="1" smtClean="0"/>
              <a:t>building</a:t>
            </a:r>
            <a:endParaRPr lang="es-ES" sz="5400" b="1" dirty="0"/>
          </a:p>
        </p:txBody>
      </p:sp>
      <p:sp>
        <p:nvSpPr>
          <p:cNvPr id="3" name="2 Rectángulo"/>
          <p:cNvSpPr/>
          <p:nvPr/>
        </p:nvSpPr>
        <p:spPr>
          <a:xfrm>
            <a:off x="6004329" y="1160989"/>
            <a:ext cx="53053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/>
              <a:t>Basic steps </a:t>
            </a:r>
            <a:endParaRPr lang="en-US" sz="6600" b="1" dirty="0"/>
          </a:p>
        </p:txBody>
      </p:sp>
      <p:sp>
        <p:nvSpPr>
          <p:cNvPr id="4" name="3 Rectángulo"/>
          <p:cNvSpPr/>
          <p:nvPr/>
        </p:nvSpPr>
        <p:spPr>
          <a:xfrm>
            <a:off x="6911523" y="5423576"/>
            <a:ext cx="26824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/>
              <a:t>Tools</a:t>
            </a:r>
            <a:endParaRPr lang="en-US" sz="6600" b="1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6167795" y="2078122"/>
            <a:ext cx="366940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102" y="1651102"/>
            <a:ext cx="2437444" cy="5123780"/>
          </a:xfrm>
          <a:prstGeom prst="rect">
            <a:avLst/>
          </a:prstGeom>
        </p:spPr>
      </p:pic>
      <p:grpSp>
        <p:nvGrpSpPr>
          <p:cNvPr id="7" name="6 Grupo"/>
          <p:cNvGrpSpPr/>
          <p:nvPr/>
        </p:nvGrpSpPr>
        <p:grpSpPr>
          <a:xfrm>
            <a:off x="5478283" y="2696346"/>
            <a:ext cx="7560840" cy="2820886"/>
            <a:chOff x="3203848" y="2336306"/>
            <a:chExt cx="7560840" cy="2820886"/>
          </a:xfrm>
        </p:grpSpPr>
        <p:sp>
          <p:nvSpPr>
            <p:cNvPr id="9" name="8 Rectángulo"/>
            <p:cNvSpPr/>
            <p:nvPr/>
          </p:nvSpPr>
          <p:spPr>
            <a:xfrm>
              <a:off x="3203848" y="2336306"/>
              <a:ext cx="56166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1.- Get the initial model (s)</a:t>
              </a:r>
              <a:endParaRPr lang="en-US" sz="3200" b="1" dirty="0"/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3203848" y="2917529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2.- Rigid fitting of model(s) in map</a:t>
              </a:r>
              <a:endParaRPr lang="en-US" sz="3200" b="1" dirty="0"/>
            </a:p>
          </p:txBody>
        </p:sp>
        <p:sp>
          <p:nvSpPr>
            <p:cNvPr id="11" name="10 Rectángulo"/>
            <p:cNvSpPr/>
            <p:nvPr/>
          </p:nvSpPr>
          <p:spPr>
            <a:xfrm>
              <a:off x="3203848" y="3498752"/>
              <a:ext cx="756084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3.- Flexible fitting (refinement) </a:t>
              </a:r>
            </a:p>
            <a:p>
              <a:r>
                <a:rPr lang="en-US" sz="3200" b="1" dirty="0"/>
                <a:t> </a:t>
              </a:r>
              <a:r>
                <a:rPr lang="en-US" sz="3200" b="1" dirty="0" smtClean="0"/>
                <a:t>     of model(s) in map</a:t>
              </a:r>
              <a:endParaRPr lang="en-US" sz="3200" b="1" dirty="0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3203848" y="4572417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4.- Model(s</a:t>
              </a:r>
              <a:r>
                <a:rPr lang="en-US" sz="3200" b="1" dirty="0"/>
                <a:t>) validation</a:t>
              </a:r>
            </a:p>
          </p:txBody>
        </p:sp>
      </p:grpSp>
      <p:sp>
        <p:nvSpPr>
          <p:cNvPr id="13" name="12 Rectángulo"/>
          <p:cNvSpPr/>
          <p:nvPr/>
        </p:nvSpPr>
        <p:spPr>
          <a:xfrm>
            <a:off x="6645451" y="260650"/>
            <a:ext cx="22892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the problem</a:t>
            </a:r>
            <a:endParaRPr lang="es-ES" sz="3200" dirty="0">
              <a:solidFill>
                <a:srgbClr val="00B050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4470172" y="2132858"/>
            <a:ext cx="59046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0.- Map preprocessing</a:t>
            </a:r>
            <a:endParaRPr lang="en-US" sz="3200" b="1" dirty="0"/>
          </a:p>
        </p:txBody>
      </p:sp>
      <p:grpSp>
        <p:nvGrpSpPr>
          <p:cNvPr id="15" name="14 Grupo"/>
          <p:cNvGrpSpPr/>
          <p:nvPr/>
        </p:nvGrpSpPr>
        <p:grpSpPr>
          <a:xfrm>
            <a:off x="5059605" y="4158290"/>
            <a:ext cx="6165910" cy="998903"/>
            <a:chOff x="2783574" y="4158288"/>
            <a:chExt cx="6165910" cy="998903"/>
          </a:xfrm>
        </p:grpSpPr>
        <p:sp>
          <p:nvSpPr>
            <p:cNvPr id="16" name="15 Flecha curvada hacia la derecha"/>
            <p:cNvSpPr/>
            <p:nvPr/>
          </p:nvSpPr>
          <p:spPr>
            <a:xfrm>
              <a:off x="2783574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16 Flecha curvada hacia la derecha"/>
            <p:cNvSpPr/>
            <p:nvPr/>
          </p:nvSpPr>
          <p:spPr>
            <a:xfrm rot="10800000">
              <a:off x="8532440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206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678423" y="25376"/>
            <a:ext cx="59046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0.- Map preprocessing</a:t>
            </a:r>
            <a:endParaRPr lang="en-US" sz="3600" b="1" dirty="0"/>
          </a:p>
        </p:txBody>
      </p:sp>
      <p:cxnSp>
        <p:nvCxnSpPr>
          <p:cNvPr id="3" name="2 Conector recto"/>
          <p:cNvCxnSpPr/>
          <p:nvPr/>
        </p:nvCxnSpPr>
        <p:spPr>
          <a:xfrm>
            <a:off x="4147457" y="601438"/>
            <a:ext cx="36004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3 Rectángulo"/>
          <p:cNvSpPr/>
          <p:nvPr/>
        </p:nvSpPr>
        <p:spPr>
          <a:xfrm>
            <a:off x="808751" y="2089995"/>
            <a:ext cx="43347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Map optimization</a:t>
            </a:r>
          </a:p>
          <a:p>
            <a:r>
              <a:rPr lang="en-US" sz="3600" dirty="0" smtClean="0"/>
              <a:t>(sharpening, improving density)</a:t>
            </a:r>
            <a:endParaRPr lang="en-US" sz="3600" dirty="0"/>
          </a:p>
        </p:txBody>
      </p:sp>
      <p:sp>
        <p:nvSpPr>
          <p:cNvPr id="5" name="4 Rectángulo"/>
          <p:cNvSpPr/>
          <p:nvPr/>
        </p:nvSpPr>
        <p:spPr>
          <a:xfrm>
            <a:off x="746552" y="5122061"/>
            <a:ext cx="47072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Extract asymmetric unit </a:t>
            </a:r>
            <a:r>
              <a:rPr lang="en-US" sz="3600" dirty="0" smtClean="0"/>
              <a:t>(geometrical)</a:t>
            </a:r>
            <a:endParaRPr lang="en-US" sz="3600" dirty="0"/>
          </a:p>
        </p:txBody>
      </p:sp>
      <p:grpSp>
        <p:nvGrpSpPr>
          <p:cNvPr id="14" name="13 Grupo"/>
          <p:cNvGrpSpPr/>
          <p:nvPr/>
        </p:nvGrpSpPr>
        <p:grpSpPr>
          <a:xfrm>
            <a:off x="5968848" y="4149080"/>
            <a:ext cx="5455831" cy="2592288"/>
            <a:chOff x="3580665" y="4149080"/>
            <a:chExt cx="5455831" cy="2592288"/>
          </a:xfrm>
        </p:grpSpPr>
        <p:grpSp>
          <p:nvGrpSpPr>
            <p:cNvPr id="15" name="14 Grupo"/>
            <p:cNvGrpSpPr/>
            <p:nvPr/>
          </p:nvGrpSpPr>
          <p:grpSpPr>
            <a:xfrm>
              <a:off x="3580665" y="4149080"/>
              <a:ext cx="5455831" cy="2592288"/>
              <a:chOff x="3580665" y="4149080"/>
              <a:chExt cx="5455831" cy="2592288"/>
            </a:xfrm>
          </p:grpSpPr>
          <p:pic>
            <p:nvPicPr>
              <p:cNvPr id="17" name="Picture 5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0465" y="4671730"/>
                <a:ext cx="2511995" cy="18029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0665" y="4232751"/>
                <a:ext cx="2714573" cy="2508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18 Rectángulo redondeado"/>
              <p:cNvSpPr/>
              <p:nvPr/>
            </p:nvSpPr>
            <p:spPr>
              <a:xfrm>
                <a:off x="3580665" y="4149080"/>
                <a:ext cx="5455831" cy="2592288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6" name="15 Rectángulo"/>
            <p:cNvSpPr/>
            <p:nvPr/>
          </p:nvSpPr>
          <p:spPr>
            <a:xfrm>
              <a:off x="5940152" y="6372036"/>
              <a:ext cx="850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 err="1" smtClean="0"/>
                <a:t>sym</a:t>
              </a:r>
              <a:r>
                <a:rPr lang="es-ES" dirty="0" smtClean="0"/>
                <a:t> </a:t>
              </a:r>
              <a:r>
                <a:rPr lang="es-ES" b="1" dirty="0" smtClean="0">
                  <a:solidFill>
                    <a:srgbClr val="FF0000"/>
                  </a:solidFill>
                </a:rPr>
                <a:t>C8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26 Grupo"/>
          <p:cNvGrpSpPr/>
          <p:nvPr/>
        </p:nvGrpSpPr>
        <p:grpSpPr>
          <a:xfrm>
            <a:off x="6159328" y="671707"/>
            <a:ext cx="5030653" cy="3296911"/>
            <a:chOff x="6159328" y="671707"/>
            <a:chExt cx="5030653" cy="3296911"/>
          </a:xfrm>
        </p:grpSpPr>
        <p:sp>
          <p:nvSpPr>
            <p:cNvPr id="9" name="8 CuadroTexto"/>
            <p:cNvSpPr txBox="1"/>
            <p:nvPr/>
          </p:nvSpPr>
          <p:spPr>
            <a:xfrm>
              <a:off x="7414295" y="3671552"/>
              <a:ext cx="2590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err="1" smtClean="0"/>
                <a:t>DeepEMhancer</a:t>
              </a:r>
              <a:r>
                <a:rPr lang="es-ES" sz="1200" dirty="0" smtClean="0"/>
                <a:t>  (Sánchez  </a:t>
              </a:r>
              <a:r>
                <a:rPr lang="es-ES" sz="1200" i="1" dirty="0" smtClean="0"/>
                <a:t>et al., </a:t>
              </a:r>
              <a:r>
                <a:rPr lang="es-ES" sz="1200" dirty="0" smtClean="0"/>
                <a:t>2020)</a:t>
              </a:r>
              <a:endParaRPr lang="es-ES" sz="1200" dirty="0"/>
            </a:p>
          </p:txBody>
        </p:sp>
        <p:pic>
          <p:nvPicPr>
            <p:cNvPr id="26" name="25 Imagen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334" y="704363"/>
              <a:ext cx="4294874" cy="3024337"/>
            </a:xfrm>
            <a:prstGeom prst="rect">
              <a:avLst/>
            </a:prstGeom>
          </p:spPr>
        </p:pic>
        <p:sp>
          <p:nvSpPr>
            <p:cNvPr id="8" name="7 Rectángulo redondeado"/>
            <p:cNvSpPr/>
            <p:nvPr/>
          </p:nvSpPr>
          <p:spPr>
            <a:xfrm>
              <a:off x="6159328" y="671707"/>
              <a:ext cx="5030653" cy="329691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98897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663" y="1789905"/>
            <a:ext cx="4465533" cy="2777545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8" y="3650646"/>
            <a:ext cx="3144568" cy="3044682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11" y="194657"/>
            <a:ext cx="3141159" cy="3190497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366" y="3277437"/>
            <a:ext cx="3773539" cy="3293348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521" y="392311"/>
            <a:ext cx="3053139" cy="2795187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5898943" y="4554779"/>
            <a:ext cx="688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6YBA</a:t>
            </a:r>
            <a:endParaRPr lang="es-ES" b="1" dirty="0"/>
          </a:p>
        </p:txBody>
      </p:sp>
      <p:sp>
        <p:nvSpPr>
          <p:cNvPr id="8" name="7 CuadroTexto"/>
          <p:cNvSpPr txBox="1"/>
          <p:nvPr/>
        </p:nvSpPr>
        <p:spPr>
          <a:xfrm>
            <a:off x="1807849" y="32774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EMD-10768</a:t>
            </a:r>
            <a:endParaRPr lang="es-ES" b="1" dirty="0"/>
          </a:p>
        </p:txBody>
      </p:sp>
      <p:sp>
        <p:nvSpPr>
          <p:cNvPr id="9" name="8 Rectángulo"/>
          <p:cNvSpPr/>
          <p:nvPr/>
        </p:nvSpPr>
        <p:spPr>
          <a:xfrm>
            <a:off x="4642534" y="410586"/>
            <a:ext cx="3562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Asymmetric unit       </a:t>
            </a:r>
            <a:endParaRPr lang="en-US" sz="3600" dirty="0"/>
          </a:p>
        </p:txBody>
      </p:sp>
      <p:sp>
        <p:nvSpPr>
          <p:cNvPr id="10" name="9 Rectángulo"/>
          <p:cNvSpPr/>
          <p:nvPr/>
        </p:nvSpPr>
        <p:spPr>
          <a:xfrm>
            <a:off x="270402" y="1959861"/>
            <a:ext cx="1439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(geometrical)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5675108" y="4899619"/>
            <a:ext cx="1218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(biological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905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56136" y="603635"/>
            <a:ext cx="4535216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sz="5400" b="1" dirty="0" err="1" smtClean="0"/>
              <a:t>Model</a:t>
            </a:r>
            <a:r>
              <a:rPr lang="es-ES" sz="5400" b="1" dirty="0" smtClean="0"/>
              <a:t> </a:t>
            </a:r>
            <a:r>
              <a:rPr lang="es-ES" sz="5400" b="1" dirty="0" err="1" smtClean="0"/>
              <a:t>building</a:t>
            </a:r>
            <a:endParaRPr lang="es-ES" sz="5400" b="1" dirty="0"/>
          </a:p>
        </p:txBody>
      </p:sp>
      <p:sp>
        <p:nvSpPr>
          <p:cNvPr id="3" name="2 Rectángulo"/>
          <p:cNvSpPr/>
          <p:nvPr/>
        </p:nvSpPr>
        <p:spPr>
          <a:xfrm>
            <a:off x="6004329" y="1160989"/>
            <a:ext cx="53053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/>
              <a:t>Basic steps </a:t>
            </a:r>
            <a:endParaRPr lang="en-US" sz="6600" b="1" dirty="0"/>
          </a:p>
        </p:txBody>
      </p:sp>
      <p:sp>
        <p:nvSpPr>
          <p:cNvPr id="4" name="3 Rectángulo"/>
          <p:cNvSpPr/>
          <p:nvPr/>
        </p:nvSpPr>
        <p:spPr>
          <a:xfrm>
            <a:off x="6911523" y="5423576"/>
            <a:ext cx="26824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/>
              <a:t>Tools</a:t>
            </a:r>
            <a:endParaRPr lang="en-US" sz="6600" b="1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6167795" y="2078122"/>
            <a:ext cx="366940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102" y="1651102"/>
            <a:ext cx="2437444" cy="5123780"/>
          </a:xfrm>
          <a:prstGeom prst="rect">
            <a:avLst/>
          </a:prstGeom>
        </p:spPr>
      </p:pic>
      <p:grpSp>
        <p:nvGrpSpPr>
          <p:cNvPr id="7" name="6 Grupo"/>
          <p:cNvGrpSpPr/>
          <p:nvPr/>
        </p:nvGrpSpPr>
        <p:grpSpPr>
          <a:xfrm>
            <a:off x="5478283" y="2696346"/>
            <a:ext cx="7560840" cy="2820886"/>
            <a:chOff x="3203848" y="2336306"/>
            <a:chExt cx="7560840" cy="2820886"/>
          </a:xfrm>
        </p:grpSpPr>
        <p:sp>
          <p:nvSpPr>
            <p:cNvPr id="9" name="8 Rectángulo"/>
            <p:cNvSpPr/>
            <p:nvPr/>
          </p:nvSpPr>
          <p:spPr>
            <a:xfrm>
              <a:off x="3203848" y="2336306"/>
              <a:ext cx="56166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1.- Get the initial model (s)</a:t>
              </a:r>
              <a:endParaRPr lang="en-US" sz="3200" b="1" dirty="0"/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3203848" y="2917529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2.- Rigid fitting of model(s) in map</a:t>
              </a:r>
              <a:endParaRPr lang="en-US" sz="3200" b="1" dirty="0"/>
            </a:p>
          </p:txBody>
        </p:sp>
        <p:sp>
          <p:nvSpPr>
            <p:cNvPr id="11" name="10 Rectángulo"/>
            <p:cNvSpPr/>
            <p:nvPr/>
          </p:nvSpPr>
          <p:spPr>
            <a:xfrm>
              <a:off x="3203848" y="3498752"/>
              <a:ext cx="756084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3.- Flexible fitting (refinement) </a:t>
              </a:r>
            </a:p>
            <a:p>
              <a:r>
                <a:rPr lang="en-US" sz="3200" b="1" dirty="0"/>
                <a:t> </a:t>
              </a:r>
              <a:r>
                <a:rPr lang="en-US" sz="3200" b="1" dirty="0" smtClean="0"/>
                <a:t>     of model(s) in map</a:t>
              </a:r>
              <a:endParaRPr lang="en-US" sz="3200" b="1" dirty="0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3203848" y="4572417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4.- Model(s</a:t>
              </a:r>
              <a:r>
                <a:rPr lang="en-US" sz="3200" b="1" dirty="0"/>
                <a:t>) validation</a:t>
              </a:r>
            </a:p>
          </p:txBody>
        </p:sp>
      </p:grpSp>
      <p:sp>
        <p:nvSpPr>
          <p:cNvPr id="13" name="12 Rectángulo"/>
          <p:cNvSpPr/>
          <p:nvPr/>
        </p:nvSpPr>
        <p:spPr>
          <a:xfrm>
            <a:off x="6645451" y="260650"/>
            <a:ext cx="22892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the problem</a:t>
            </a:r>
            <a:endParaRPr lang="es-ES" sz="3200" dirty="0">
              <a:solidFill>
                <a:srgbClr val="00B050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4470172" y="2132858"/>
            <a:ext cx="59046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0.- Map preprocessing</a:t>
            </a:r>
            <a:endParaRPr lang="en-US" sz="3200" b="1" dirty="0"/>
          </a:p>
        </p:txBody>
      </p:sp>
      <p:grpSp>
        <p:nvGrpSpPr>
          <p:cNvPr id="15" name="14 Grupo"/>
          <p:cNvGrpSpPr/>
          <p:nvPr/>
        </p:nvGrpSpPr>
        <p:grpSpPr>
          <a:xfrm>
            <a:off x="5059605" y="4158290"/>
            <a:ext cx="6165910" cy="998903"/>
            <a:chOff x="2783574" y="4158288"/>
            <a:chExt cx="6165910" cy="998903"/>
          </a:xfrm>
        </p:grpSpPr>
        <p:sp>
          <p:nvSpPr>
            <p:cNvPr id="16" name="15 Flecha curvada hacia la derecha"/>
            <p:cNvSpPr/>
            <p:nvPr/>
          </p:nvSpPr>
          <p:spPr>
            <a:xfrm>
              <a:off x="2783574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16 Flecha curvada hacia la derecha"/>
            <p:cNvSpPr/>
            <p:nvPr/>
          </p:nvSpPr>
          <p:spPr>
            <a:xfrm rot="10800000">
              <a:off x="8532440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10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56136" y="603635"/>
            <a:ext cx="4535216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sz="5400" b="1" dirty="0" err="1" smtClean="0"/>
              <a:t>Model</a:t>
            </a:r>
            <a:r>
              <a:rPr lang="es-ES" sz="5400" b="1" dirty="0" smtClean="0"/>
              <a:t> </a:t>
            </a:r>
            <a:r>
              <a:rPr lang="es-ES" sz="5400" b="1" dirty="0" err="1" smtClean="0"/>
              <a:t>building</a:t>
            </a:r>
            <a:endParaRPr lang="es-ES" sz="5400" b="1" dirty="0"/>
          </a:p>
        </p:txBody>
      </p:sp>
      <p:sp>
        <p:nvSpPr>
          <p:cNvPr id="3" name="2 Rectángulo"/>
          <p:cNvSpPr/>
          <p:nvPr/>
        </p:nvSpPr>
        <p:spPr>
          <a:xfrm>
            <a:off x="6004329" y="1160989"/>
            <a:ext cx="53053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/>
              <a:t>Basic steps </a:t>
            </a:r>
            <a:endParaRPr lang="en-US" sz="6600" b="1" dirty="0"/>
          </a:p>
        </p:txBody>
      </p:sp>
      <p:sp>
        <p:nvSpPr>
          <p:cNvPr id="4" name="3 Rectángulo"/>
          <p:cNvSpPr/>
          <p:nvPr/>
        </p:nvSpPr>
        <p:spPr>
          <a:xfrm>
            <a:off x="6911523" y="5423576"/>
            <a:ext cx="26824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/>
              <a:t>Tools</a:t>
            </a:r>
            <a:endParaRPr lang="en-US" sz="6600" b="1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7139068" y="6357159"/>
            <a:ext cx="163207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102" y="1651102"/>
            <a:ext cx="2437444" cy="5123780"/>
          </a:xfrm>
          <a:prstGeom prst="rect">
            <a:avLst/>
          </a:prstGeom>
        </p:spPr>
      </p:pic>
      <p:grpSp>
        <p:nvGrpSpPr>
          <p:cNvPr id="7" name="6 Grupo"/>
          <p:cNvGrpSpPr/>
          <p:nvPr/>
        </p:nvGrpSpPr>
        <p:grpSpPr>
          <a:xfrm>
            <a:off x="5478283" y="2696346"/>
            <a:ext cx="7560840" cy="2820886"/>
            <a:chOff x="3203848" y="2336306"/>
            <a:chExt cx="7560840" cy="2820886"/>
          </a:xfrm>
        </p:grpSpPr>
        <p:sp>
          <p:nvSpPr>
            <p:cNvPr id="9" name="8 Rectángulo"/>
            <p:cNvSpPr/>
            <p:nvPr/>
          </p:nvSpPr>
          <p:spPr>
            <a:xfrm>
              <a:off x="3203848" y="2336306"/>
              <a:ext cx="56166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1.- Get the initial model (s)</a:t>
              </a:r>
              <a:endParaRPr lang="en-US" sz="3200" b="1" dirty="0"/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3203848" y="2917529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2.- Rigid fitting of model(s) in map</a:t>
              </a:r>
              <a:endParaRPr lang="en-US" sz="3200" b="1" dirty="0"/>
            </a:p>
          </p:txBody>
        </p:sp>
        <p:sp>
          <p:nvSpPr>
            <p:cNvPr id="11" name="10 Rectángulo"/>
            <p:cNvSpPr/>
            <p:nvPr/>
          </p:nvSpPr>
          <p:spPr>
            <a:xfrm>
              <a:off x="3203848" y="3498752"/>
              <a:ext cx="756084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3.- Flexible fitting (refinement) </a:t>
              </a:r>
            </a:p>
            <a:p>
              <a:r>
                <a:rPr lang="en-US" sz="3200" b="1" dirty="0"/>
                <a:t> </a:t>
              </a:r>
              <a:r>
                <a:rPr lang="en-US" sz="3200" b="1" dirty="0" smtClean="0"/>
                <a:t>     of model(s) in map</a:t>
              </a:r>
              <a:endParaRPr lang="en-US" sz="3200" b="1" dirty="0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3203848" y="4572417"/>
              <a:ext cx="75608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4.- Model(s</a:t>
              </a:r>
              <a:r>
                <a:rPr lang="en-US" sz="3200" b="1" dirty="0"/>
                <a:t>) validation</a:t>
              </a:r>
            </a:p>
          </p:txBody>
        </p:sp>
      </p:grpSp>
      <p:sp>
        <p:nvSpPr>
          <p:cNvPr id="13" name="12 Rectángulo"/>
          <p:cNvSpPr/>
          <p:nvPr/>
        </p:nvSpPr>
        <p:spPr>
          <a:xfrm>
            <a:off x="6645451" y="260650"/>
            <a:ext cx="22892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the problem</a:t>
            </a:r>
            <a:endParaRPr lang="es-ES" sz="3200" dirty="0">
              <a:solidFill>
                <a:srgbClr val="00B050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4470172" y="2132858"/>
            <a:ext cx="59046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0.- Map preprocessing</a:t>
            </a:r>
            <a:endParaRPr lang="en-US" sz="3200" b="1" dirty="0"/>
          </a:p>
        </p:txBody>
      </p:sp>
      <p:grpSp>
        <p:nvGrpSpPr>
          <p:cNvPr id="15" name="14 Grupo"/>
          <p:cNvGrpSpPr/>
          <p:nvPr/>
        </p:nvGrpSpPr>
        <p:grpSpPr>
          <a:xfrm>
            <a:off x="5059605" y="4158290"/>
            <a:ext cx="6165910" cy="998903"/>
            <a:chOff x="2783574" y="4158288"/>
            <a:chExt cx="6165910" cy="998903"/>
          </a:xfrm>
        </p:grpSpPr>
        <p:sp>
          <p:nvSpPr>
            <p:cNvPr id="16" name="15 Flecha curvada hacia la derecha"/>
            <p:cNvSpPr/>
            <p:nvPr/>
          </p:nvSpPr>
          <p:spPr>
            <a:xfrm>
              <a:off x="2783574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16 Flecha curvada hacia la derecha"/>
            <p:cNvSpPr/>
            <p:nvPr/>
          </p:nvSpPr>
          <p:spPr>
            <a:xfrm rot="10800000">
              <a:off x="8532440" y="4158288"/>
              <a:ext cx="417044" cy="998903"/>
            </a:xfrm>
            <a:prstGeom prst="curved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3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3368567" y="1200527"/>
            <a:ext cx="5144165" cy="884421"/>
            <a:chOff x="2771800" y="1431360"/>
            <a:chExt cx="5144165" cy="884421"/>
          </a:xfrm>
        </p:grpSpPr>
        <p:sp>
          <p:nvSpPr>
            <p:cNvPr id="3" name="2 CuadroTexto"/>
            <p:cNvSpPr txBox="1"/>
            <p:nvPr/>
          </p:nvSpPr>
          <p:spPr>
            <a:xfrm>
              <a:off x="2771800" y="1431360"/>
              <a:ext cx="4273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 smtClean="0"/>
                <a:t>* </a:t>
              </a:r>
              <a:r>
                <a:rPr lang="es-ES" sz="2400" dirty="0" err="1" smtClean="0"/>
                <a:t>Borrowed</a:t>
              </a:r>
              <a:r>
                <a:rPr lang="es-ES" sz="2400" dirty="0" smtClean="0"/>
                <a:t> </a:t>
              </a:r>
              <a:r>
                <a:rPr lang="es-ES" sz="2400" dirty="0" err="1" smtClean="0"/>
                <a:t>from</a:t>
              </a:r>
              <a:r>
                <a:rPr lang="es-ES" sz="2400" dirty="0" smtClean="0"/>
                <a:t> </a:t>
              </a:r>
              <a:r>
                <a:rPr lang="es-ES" sz="2400" dirty="0" err="1" smtClean="0"/>
                <a:t>crystallography</a:t>
              </a:r>
              <a:endParaRPr lang="es-ES" sz="2400" dirty="0"/>
            </a:p>
          </p:txBody>
        </p:sp>
        <p:sp>
          <p:nvSpPr>
            <p:cNvPr id="4" name="3 CuadroTexto"/>
            <p:cNvSpPr txBox="1"/>
            <p:nvPr/>
          </p:nvSpPr>
          <p:spPr>
            <a:xfrm>
              <a:off x="2771800" y="1854116"/>
              <a:ext cx="5144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 smtClean="0"/>
                <a:t>* </a:t>
              </a:r>
              <a:r>
                <a:rPr lang="es-ES" sz="2400" dirty="0" err="1" smtClean="0"/>
                <a:t>Specifically</a:t>
              </a:r>
              <a:r>
                <a:rPr lang="es-ES" sz="2400" dirty="0" smtClean="0"/>
                <a:t> </a:t>
              </a:r>
              <a:r>
                <a:rPr lang="es-ES" sz="2400" dirty="0" err="1" smtClean="0"/>
                <a:t>designed</a:t>
              </a:r>
              <a:r>
                <a:rPr lang="es-ES" sz="2400" dirty="0" smtClean="0"/>
                <a:t> </a:t>
              </a:r>
              <a:r>
                <a:rPr lang="es-ES" sz="2400" dirty="0" err="1" smtClean="0"/>
                <a:t>for</a:t>
              </a:r>
              <a:r>
                <a:rPr lang="es-ES" sz="2400" dirty="0" smtClean="0"/>
                <a:t> </a:t>
              </a:r>
              <a:r>
                <a:rPr lang="es-ES" sz="2400" dirty="0" err="1" smtClean="0"/>
                <a:t>cryo</a:t>
              </a:r>
              <a:r>
                <a:rPr lang="es-ES" sz="2400" dirty="0" smtClean="0"/>
                <a:t>-EM data</a:t>
              </a:r>
              <a:endParaRPr lang="es-ES" sz="2400" dirty="0"/>
            </a:p>
          </p:txBody>
        </p:sp>
      </p:grpSp>
      <p:cxnSp>
        <p:nvCxnSpPr>
          <p:cNvPr id="5" name="4 Conector recto"/>
          <p:cNvCxnSpPr/>
          <p:nvPr/>
        </p:nvCxnSpPr>
        <p:spPr>
          <a:xfrm>
            <a:off x="4982400" y="1034059"/>
            <a:ext cx="168622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Rectángulo"/>
          <p:cNvSpPr/>
          <p:nvPr/>
        </p:nvSpPr>
        <p:spPr>
          <a:xfrm>
            <a:off x="4793958" y="30152"/>
            <a:ext cx="26824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/>
              <a:t>Tools</a:t>
            </a:r>
            <a:endParaRPr lang="en-US" sz="6600" b="1" dirty="0"/>
          </a:p>
        </p:txBody>
      </p:sp>
      <p:sp>
        <p:nvSpPr>
          <p:cNvPr id="9" name="8 CuadroTexto"/>
          <p:cNvSpPr txBox="1"/>
          <p:nvPr/>
        </p:nvSpPr>
        <p:spPr>
          <a:xfrm>
            <a:off x="6716623" y="3042649"/>
            <a:ext cx="1373568" cy="3415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/>
              <a:t>(</a:t>
            </a:r>
            <a:r>
              <a:rPr lang="es-ES" sz="1200" dirty="0" err="1" smtClean="0"/>
              <a:t>Cassidy</a:t>
            </a:r>
            <a:r>
              <a:rPr lang="es-ES" sz="1200" i="1" dirty="0" smtClean="0"/>
              <a:t> et al.)</a:t>
            </a:r>
            <a:endParaRPr lang="es-ES" sz="1200" i="1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774" y="5589240"/>
            <a:ext cx="13716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84" y="2348549"/>
            <a:ext cx="10940347" cy="336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73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702" y="0"/>
            <a:ext cx="8767970" cy="6193228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1943398" y="6295554"/>
            <a:ext cx="9486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/>
              <a:t>Martínez </a:t>
            </a:r>
            <a:r>
              <a:rPr lang="es-ES" sz="1600" dirty="0" smtClean="0"/>
              <a:t>M </a:t>
            </a:r>
            <a:r>
              <a:rPr lang="es-ES" sz="1600" i="1" dirty="0" smtClean="0"/>
              <a:t>et al</a:t>
            </a:r>
            <a:r>
              <a:rPr lang="es-ES" sz="1600" dirty="0" smtClean="0"/>
              <a:t>. </a:t>
            </a:r>
            <a:r>
              <a:rPr lang="es-ES" sz="1600" dirty="0" err="1"/>
              <a:t>Integration</a:t>
            </a:r>
            <a:r>
              <a:rPr lang="es-ES" sz="1600" dirty="0"/>
              <a:t> of </a:t>
            </a:r>
            <a:r>
              <a:rPr lang="es-ES" sz="1600" dirty="0" err="1"/>
              <a:t>Cryo</a:t>
            </a:r>
            <a:r>
              <a:rPr lang="es-ES" sz="1600" dirty="0"/>
              <a:t>-EM </a:t>
            </a:r>
            <a:r>
              <a:rPr lang="es-ES" sz="1600" dirty="0" err="1"/>
              <a:t>Model</a:t>
            </a:r>
            <a:r>
              <a:rPr lang="es-ES" sz="1600" dirty="0"/>
              <a:t> </a:t>
            </a:r>
            <a:r>
              <a:rPr lang="es-ES" sz="1600" dirty="0" err="1"/>
              <a:t>Building</a:t>
            </a:r>
            <a:r>
              <a:rPr lang="es-ES" sz="1600" dirty="0"/>
              <a:t> Software in </a:t>
            </a:r>
            <a:r>
              <a:rPr lang="es-ES" sz="1600" i="1" dirty="0" err="1"/>
              <a:t>Scipion</a:t>
            </a:r>
            <a:r>
              <a:rPr lang="es-ES" sz="1600" dirty="0"/>
              <a:t>. J </a:t>
            </a:r>
            <a:r>
              <a:rPr lang="es-ES" sz="1600" dirty="0" err="1"/>
              <a:t>Chem</a:t>
            </a:r>
            <a:r>
              <a:rPr lang="es-ES" sz="1600" dirty="0"/>
              <a:t> </a:t>
            </a:r>
            <a:r>
              <a:rPr lang="es-ES" sz="1600" dirty="0" err="1"/>
              <a:t>Inf</a:t>
            </a:r>
            <a:r>
              <a:rPr lang="es-ES" sz="1600" dirty="0"/>
              <a:t> </a:t>
            </a:r>
            <a:r>
              <a:rPr lang="es-ES" sz="1600" dirty="0" err="1"/>
              <a:t>Model</a:t>
            </a:r>
            <a:r>
              <a:rPr lang="es-ES" sz="1600" dirty="0"/>
              <a:t>. </a:t>
            </a:r>
            <a:r>
              <a:rPr lang="es-ES" sz="1600" dirty="0" smtClean="0"/>
              <a:t>2020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13513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144754" y="291629"/>
            <a:ext cx="9944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https://</a:t>
            </a:r>
            <a:r>
              <a:rPr lang="es-ES" b="1" dirty="0" smtClean="0"/>
              <a:t>github.com/I2PC/scipion-courses/wiki/Instruct-virtual-course-on-Single-Particle-Analysis-2020</a:t>
            </a:r>
            <a:endParaRPr lang="es-ES" b="1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162" y="750765"/>
            <a:ext cx="6246627" cy="600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686" y="142697"/>
            <a:ext cx="9027850" cy="552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1020443" y="6165304"/>
            <a:ext cx="11145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/>
              <a:t>https://github.com/I2PC/scipion/wiki/tutorials/tutorial_model_building_basic.pdf</a:t>
            </a:r>
          </a:p>
        </p:txBody>
      </p:sp>
    </p:spTree>
    <p:extLst>
      <p:ext uri="{BB962C8B-B14F-4D97-AF65-F5344CB8AC3E}">
        <p14:creationId xmlns:p14="http://schemas.microsoft.com/office/powerpoint/2010/main" val="408308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459" y="997630"/>
            <a:ext cx="4611470" cy="486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" name="32 Grupo"/>
          <p:cNvGrpSpPr/>
          <p:nvPr/>
        </p:nvGrpSpPr>
        <p:grpSpPr>
          <a:xfrm>
            <a:off x="867775" y="1078344"/>
            <a:ext cx="4475862" cy="4562574"/>
            <a:chOff x="1922888" y="1182750"/>
            <a:chExt cx="2997991" cy="3146225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3050" y="1333930"/>
              <a:ext cx="2937829" cy="299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30 Rectángulo"/>
            <p:cNvSpPr/>
            <p:nvPr/>
          </p:nvSpPr>
          <p:spPr>
            <a:xfrm>
              <a:off x="1922888" y="1182750"/>
              <a:ext cx="333110" cy="39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" name="2 Grupo"/>
          <p:cNvGrpSpPr/>
          <p:nvPr/>
        </p:nvGrpSpPr>
        <p:grpSpPr>
          <a:xfrm>
            <a:off x="7814318" y="694074"/>
            <a:ext cx="2244532" cy="5428262"/>
            <a:chOff x="7814318" y="694074"/>
            <a:chExt cx="2244532" cy="5428262"/>
          </a:xfrm>
        </p:grpSpPr>
        <p:sp>
          <p:nvSpPr>
            <p:cNvPr id="4" name="3 Rectángulo"/>
            <p:cNvSpPr/>
            <p:nvPr/>
          </p:nvSpPr>
          <p:spPr>
            <a:xfrm>
              <a:off x="7814318" y="694074"/>
              <a:ext cx="19094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 err="1" smtClean="0"/>
                <a:t>subunit</a:t>
              </a:r>
              <a:r>
                <a:rPr lang="es-ES" dirty="0" smtClean="0"/>
                <a:t> </a:t>
              </a:r>
              <a:r>
                <a:rPr lang="es-ES" b="1" dirty="0" smtClean="0">
                  <a:latin typeface="Symbol" panose="05050102010706020507" pitchFamily="18" charset="2"/>
                </a:rPr>
                <a:t>a</a:t>
              </a:r>
              <a:r>
                <a:rPr lang="es-ES" dirty="0" smtClean="0"/>
                <a:t> (</a:t>
              </a:r>
              <a:r>
                <a:rPr lang="es-ES" b="1" dirty="0" smtClean="0"/>
                <a:t>141</a:t>
              </a:r>
              <a:r>
                <a:rPr lang="es-ES" dirty="0" smtClean="0"/>
                <a:t> </a:t>
              </a:r>
              <a:r>
                <a:rPr lang="es-ES" dirty="0" err="1" smtClean="0"/>
                <a:t>aa</a:t>
              </a:r>
              <a:r>
                <a:rPr lang="es-ES" dirty="0" smtClean="0"/>
                <a:t>)</a:t>
              </a:r>
              <a:endParaRPr lang="es-ES" dirty="0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8149353" y="5753004"/>
              <a:ext cx="19094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 err="1" smtClean="0"/>
                <a:t>subunit</a:t>
              </a:r>
              <a:r>
                <a:rPr lang="es-ES" dirty="0" smtClean="0"/>
                <a:t> </a:t>
              </a:r>
              <a:r>
                <a:rPr lang="es-ES" b="1" dirty="0">
                  <a:latin typeface="Symbol" panose="05050102010706020507" pitchFamily="18" charset="2"/>
                </a:rPr>
                <a:t>a</a:t>
              </a:r>
              <a:r>
                <a:rPr lang="es-ES" dirty="0"/>
                <a:t> (</a:t>
              </a:r>
              <a:r>
                <a:rPr lang="es-ES" b="1" dirty="0"/>
                <a:t>141</a:t>
              </a:r>
              <a:r>
                <a:rPr lang="es-ES" dirty="0"/>
                <a:t> </a:t>
              </a:r>
              <a:r>
                <a:rPr lang="es-ES" dirty="0" err="1"/>
                <a:t>aa</a:t>
              </a:r>
              <a:r>
                <a:rPr lang="es-ES" dirty="0"/>
                <a:t>)</a:t>
              </a:r>
            </a:p>
          </p:txBody>
        </p:sp>
      </p:grpSp>
      <p:grpSp>
        <p:nvGrpSpPr>
          <p:cNvPr id="6" name="5 Grupo"/>
          <p:cNvGrpSpPr/>
          <p:nvPr/>
        </p:nvGrpSpPr>
        <p:grpSpPr>
          <a:xfrm>
            <a:off x="5644021" y="2192850"/>
            <a:ext cx="6547979" cy="2563556"/>
            <a:chOff x="5644021" y="2192850"/>
            <a:chExt cx="6547979" cy="2563556"/>
          </a:xfrm>
        </p:grpSpPr>
        <p:sp>
          <p:nvSpPr>
            <p:cNvPr id="7" name="6 Rectángulo"/>
            <p:cNvSpPr/>
            <p:nvPr/>
          </p:nvSpPr>
          <p:spPr>
            <a:xfrm>
              <a:off x="5644021" y="2192850"/>
              <a:ext cx="1890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 err="1" smtClean="0"/>
                <a:t>subunit</a:t>
              </a:r>
              <a:r>
                <a:rPr lang="es-ES" dirty="0" smtClean="0"/>
                <a:t> </a:t>
              </a:r>
              <a:r>
                <a:rPr lang="es-ES" b="1" dirty="0">
                  <a:latin typeface="Symbol" panose="05050102010706020507" pitchFamily="18" charset="2"/>
                </a:rPr>
                <a:t>b</a:t>
              </a:r>
              <a:r>
                <a:rPr lang="es-ES" dirty="0"/>
                <a:t> (</a:t>
              </a:r>
              <a:r>
                <a:rPr lang="es-ES" b="1" dirty="0"/>
                <a:t>146</a:t>
              </a:r>
              <a:r>
                <a:rPr lang="es-ES" dirty="0"/>
                <a:t> </a:t>
              </a:r>
              <a:r>
                <a:rPr lang="es-ES" dirty="0" err="1"/>
                <a:t>aa</a:t>
              </a:r>
              <a:r>
                <a:rPr lang="es-ES" dirty="0"/>
                <a:t>)</a:t>
              </a:r>
            </a:p>
          </p:txBody>
        </p:sp>
        <p:sp>
          <p:nvSpPr>
            <p:cNvPr id="8" name="7 Rectángulo"/>
            <p:cNvSpPr/>
            <p:nvPr/>
          </p:nvSpPr>
          <p:spPr>
            <a:xfrm>
              <a:off x="10301739" y="4387074"/>
              <a:ext cx="1890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 err="1" smtClean="0"/>
                <a:t>subunit</a:t>
              </a:r>
              <a:r>
                <a:rPr lang="es-ES" dirty="0" smtClean="0"/>
                <a:t> </a:t>
              </a:r>
              <a:r>
                <a:rPr lang="es-ES" b="1" dirty="0">
                  <a:latin typeface="Symbol" panose="05050102010706020507" pitchFamily="18" charset="2"/>
                </a:rPr>
                <a:t>b</a:t>
              </a:r>
              <a:r>
                <a:rPr lang="es-ES" dirty="0"/>
                <a:t> (</a:t>
              </a:r>
              <a:r>
                <a:rPr lang="es-ES" b="1" dirty="0"/>
                <a:t>146</a:t>
              </a:r>
              <a:r>
                <a:rPr lang="es-ES" dirty="0"/>
                <a:t> </a:t>
              </a:r>
              <a:r>
                <a:rPr lang="es-ES" dirty="0" err="1"/>
                <a:t>aa</a:t>
              </a:r>
              <a:r>
                <a:rPr lang="es-ES" dirty="0"/>
                <a:t>)</a:t>
              </a:r>
            </a:p>
          </p:txBody>
        </p:sp>
      </p:grpSp>
      <p:cxnSp>
        <p:nvCxnSpPr>
          <p:cNvPr id="9" name="8 Conector recto"/>
          <p:cNvCxnSpPr/>
          <p:nvPr/>
        </p:nvCxnSpPr>
        <p:spPr>
          <a:xfrm>
            <a:off x="1272746" y="1396314"/>
            <a:ext cx="3847894" cy="4330718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Rectángulo"/>
          <p:cNvSpPr/>
          <p:nvPr/>
        </p:nvSpPr>
        <p:spPr>
          <a:xfrm>
            <a:off x="1451191" y="6383955"/>
            <a:ext cx="3245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err="1"/>
              <a:t>sym</a:t>
            </a:r>
            <a:r>
              <a:rPr lang="es-ES" sz="2400" dirty="0"/>
              <a:t> </a:t>
            </a:r>
            <a:r>
              <a:rPr lang="es-ES" sz="2400" b="1" dirty="0" smtClean="0">
                <a:solidFill>
                  <a:srgbClr val="FF0000"/>
                </a:solidFill>
              </a:rPr>
              <a:t>C2</a:t>
            </a:r>
            <a:r>
              <a:rPr lang="es-ES" sz="2400" b="1" dirty="0" smtClean="0"/>
              <a:t>;</a:t>
            </a:r>
            <a:r>
              <a:rPr lang="es-ES" sz="2400" b="1" dirty="0" smtClean="0">
                <a:solidFill>
                  <a:srgbClr val="FF0000"/>
                </a:solidFill>
              </a:rPr>
              <a:t> 3.2 </a:t>
            </a:r>
            <a:r>
              <a:rPr lang="es-ES" sz="2400" dirty="0"/>
              <a:t>Å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resolution</a:t>
            </a:r>
            <a:endParaRPr lang="es-ES" sz="2400" b="1" dirty="0"/>
          </a:p>
        </p:txBody>
      </p:sp>
      <p:cxnSp>
        <p:nvCxnSpPr>
          <p:cNvPr id="11" name="10 Conector recto"/>
          <p:cNvCxnSpPr/>
          <p:nvPr/>
        </p:nvCxnSpPr>
        <p:spPr>
          <a:xfrm rot="2700000">
            <a:off x="1194146" y="1394714"/>
            <a:ext cx="3847894" cy="4330718"/>
          </a:xfrm>
          <a:prstGeom prst="line">
            <a:avLst/>
          </a:prstGeom>
          <a:ln w="190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 rot="5400000">
            <a:off x="1097896" y="1404339"/>
            <a:ext cx="3847894" cy="4330718"/>
          </a:xfrm>
          <a:prstGeom prst="line">
            <a:avLst/>
          </a:prstGeom>
          <a:ln w="28575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33 Grupo"/>
          <p:cNvGrpSpPr/>
          <p:nvPr/>
        </p:nvGrpSpPr>
        <p:grpSpPr>
          <a:xfrm>
            <a:off x="7589930" y="1649744"/>
            <a:ext cx="3130508" cy="3539650"/>
            <a:chOff x="7589930" y="1649744"/>
            <a:chExt cx="3130508" cy="3539650"/>
          </a:xfrm>
        </p:grpSpPr>
        <p:sp>
          <p:nvSpPr>
            <p:cNvPr id="14" name="13 Elipse"/>
            <p:cNvSpPr/>
            <p:nvPr/>
          </p:nvSpPr>
          <p:spPr>
            <a:xfrm>
              <a:off x="8589380" y="1649744"/>
              <a:ext cx="837398" cy="91570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14 Elipse"/>
            <p:cNvSpPr/>
            <p:nvPr/>
          </p:nvSpPr>
          <p:spPr>
            <a:xfrm>
              <a:off x="9883040" y="3260645"/>
              <a:ext cx="837398" cy="91570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15 Elipse"/>
            <p:cNvSpPr/>
            <p:nvPr/>
          </p:nvSpPr>
          <p:spPr>
            <a:xfrm>
              <a:off x="8886417" y="4273693"/>
              <a:ext cx="837398" cy="91570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16 Elipse"/>
            <p:cNvSpPr/>
            <p:nvPr/>
          </p:nvSpPr>
          <p:spPr>
            <a:xfrm>
              <a:off x="7589930" y="2515999"/>
              <a:ext cx="837398" cy="91570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8" name="17 CuadroTexto"/>
          <p:cNvSpPr txBox="1"/>
          <p:nvPr/>
        </p:nvSpPr>
        <p:spPr>
          <a:xfrm>
            <a:off x="4718945" y="165973"/>
            <a:ext cx="2440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rgbClr val="00B050"/>
                </a:solidFill>
              </a:rPr>
              <a:t>Human </a:t>
            </a:r>
            <a:r>
              <a:rPr lang="es-ES" sz="2000" b="1" dirty="0" err="1" smtClean="0">
                <a:solidFill>
                  <a:srgbClr val="00B050"/>
                </a:solidFill>
              </a:rPr>
              <a:t>Haemoglobin</a:t>
            </a:r>
            <a:endParaRPr lang="es-ES" sz="2000" b="1" dirty="0">
              <a:solidFill>
                <a:srgbClr val="00B050"/>
              </a:solidFill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4727362" y="3825837"/>
            <a:ext cx="288032" cy="350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20 CuadroTexto"/>
          <p:cNvSpPr txBox="1"/>
          <p:nvPr/>
        </p:nvSpPr>
        <p:spPr>
          <a:xfrm>
            <a:off x="10474863" y="6483982"/>
            <a:ext cx="1544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(</a:t>
            </a:r>
            <a:r>
              <a:rPr lang="es-ES" sz="1100" dirty="0" err="1" smtClean="0"/>
              <a:t>Khoshouei</a:t>
            </a:r>
            <a:r>
              <a:rPr lang="es-ES" sz="1100" dirty="0" smtClean="0"/>
              <a:t> </a:t>
            </a:r>
            <a:r>
              <a:rPr lang="es-ES" sz="1100" i="1" dirty="0" smtClean="0"/>
              <a:t>et al., </a:t>
            </a:r>
            <a:r>
              <a:rPr lang="es-ES" sz="1100" dirty="0" smtClean="0"/>
              <a:t>2017)</a:t>
            </a:r>
            <a:endParaRPr lang="es-ES" sz="1100" dirty="0"/>
          </a:p>
        </p:txBody>
      </p:sp>
      <p:sp>
        <p:nvSpPr>
          <p:cNvPr id="35" name="34 Rectángulo"/>
          <p:cNvSpPr/>
          <p:nvPr/>
        </p:nvSpPr>
        <p:spPr>
          <a:xfrm>
            <a:off x="6702641" y="878740"/>
            <a:ext cx="568171" cy="418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Flecha curvada hacia arriba"/>
          <p:cNvSpPr/>
          <p:nvPr/>
        </p:nvSpPr>
        <p:spPr>
          <a:xfrm rot="434495" flipV="1">
            <a:off x="4337398" y="582078"/>
            <a:ext cx="3733188" cy="96585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97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459" y="997630"/>
            <a:ext cx="4611470" cy="486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" name="32 Grupo"/>
          <p:cNvGrpSpPr/>
          <p:nvPr/>
        </p:nvGrpSpPr>
        <p:grpSpPr>
          <a:xfrm>
            <a:off x="867775" y="1078344"/>
            <a:ext cx="4475862" cy="4562574"/>
            <a:chOff x="1922888" y="1182750"/>
            <a:chExt cx="2997991" cy="3146225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3050" y="1333930"/>
              <a:ext cx="2937829" cy="299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30 Rectángulo"/>
            <p:cNvSpPr/>
            <p:nvPr/>
          </p:nvSpPr>
          <p:spPr>
            <a:xfrm>
              <a:off x="1922888" y="1182750"/>
              <a:ext cx="333110" cy="39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" name="2 Grupo"/>
          <p:cNvGrpSpPr/>
          <p:nvPr/>
        </p:nvGrpSpPr>
        <p:grpSpPr>
          <a:xfrm>
            <a:off x="7814318" y="694074"/>
            <a:ext cx="2244532" cy="5428262"/>
            <a:chOff x="7814318" y="694074"/>
            <a:chExt cx="2244532" cy="5428262"/>
          </a:xfrm>
        </p:grpSpPr>
        <p:sp>
          <p:nvSpPr>
            <p:cNvPr id="4" name="3 Rectángulo"/>
            <p:cNvSpPr/>
            <p:nvPr/>
          </p:nvSpPr>
          <p:spPr>
            <a:xfrm>
              <a:off x="7814318" y="694074"/>
              <a:ext cx="19094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 err="1" smtClean="0"/>
                <a:t>subunit</a:t>
              </a:r>
              <a:r>
                <a:rPr lang="es-ES" dirty="0" smtClean="0"/>
                <a:t> </a:t>
              </a:r>
              <a:r>
                <a:rPr lang="es-ES" b="1" dirty="0" smtClean="0">
                  <a:latin typeface="Symbol" panose="05050102010706020507" pitchFamily="18" charset="2"/>
                </a:rPr>
                <a:t>a</a:t>
              </a:r>
              <a:r>
                <a:rPr lang="es-ES" dirty="0" smtClean="0"/>
                <a:t> (</a:t>
              </a:r>
              <a:r>
                <a:rPr lang="es-ES" b="1" dirty="0" smtClean="0"/>
                <a:t>141</a:t>
              </a:r>
              <a:r>
                <a:rPr lang="es-ES" dirty="0" smtClean="0"/>
                <a:t> </a:t>
              </a:r>
              <a:r>
                <a:rPr lang="es-ES" dirty="0" err="1" smtClean="0"/>
                <a:t>aa</a:t>
              </a:r>
              <a:r>
                <a:rPr lang="es-ES" dirty="0" smtClean="0"/>
                <a:t>)</a:t>
              </a:r>
              <a:endParaRPr lang="es-ES" dirty="0"/>
            </a:p>
          </p:txBody>
        </p:sp>
        <p:sp>
          <p:nvSpPr>
            <p:cNvPr id="5" name="4 Rectángulo"/>
            <p:cNvSpPr/>
            <p:nvPr/>
          </p:nvSpPr>
          <p:spPr>
            <a:xfrm>
              <a:off x="8149353" y="5753004"/>
              <a:ext cx="19094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 err="1" smtClean="0"/>
                <a:t>subunit</a:t>
              </a:r>
              <a:r>
                <a:rPr lang="es-ES" dirty="0" smtClean="0"/>
                <a:t> </a:t>
              </a:r>
              <a:r>
                <a:rPr lang="es-ES" b="1" dirty="0">
                  <a:latin typeface="Symbol" panose="05050102010706020507" pitchFamily="18" charset="2"/>
                </a:rPr>
                <a:t>a</a:t>
              </a:r>
              <a:r>
                <a:rPr lang="es-ES" dirty="0"/>
                <a:t> (</a:t>
              </a:r>
              <a:r>
                <a:rPr lang="es-ES" b="1" dirty="0"/>
                <a:t>141</a:t>
              </a:r>
              <a:r>
                <a:rPr lang="es-ES" dirty="0"/>
                <a:t> </a:t>
              </a:r>
              <a:r>
                <a:rPr lang="es-ES" dirty="0" err="1"/>
                <a:t>aa</a:t>
              </a:r>
              <a:r>
                <a:rPr lang="es-ES" dirty="0"/>
                <a:t>)</a:t>
              </a:r>
            </a:p>
          </p:txBody>
        </p:sp>
      </p:grpSp>
      <p:grpSp>
        <p:nvGrpSpPr>
          <p:cNvPr id="6" name="5 Grupo"/>
          <p:cNvGrpSpPr/>
          <p:nvPr/>
        </p:nvGrpSpPr>
        <p:grpSpPr>
          <a:xfrm>
            <a:off x="5644021" y="2192850"/>
            <a:ext cx="6547979" cy="2563556"/>
            <a:chOff x="5644021" y="2192850"/>
            <a:chExt cx="6547979" cy="2563556"/>
          </a:xfrm>
        </p:grpSpPr>
        <p:sp>
          <p:nvSpPr>
            <p:cNvPr id="7" name="6 Rectángulo"/>
            <p:cNvSpPr/>
            <p:nvPr/>
          </p:nvSpPr>
          <p:spPr>
            <a:xfrm>
              <a:off x="5644021" y="2192850"/>
              <a:ext cx="1890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 err="1" smtClean="0"/>
                <a:t>subunit</a:t>
              </a:r>
              <a:r>
                <a:rPr lang="es-ES" dirty="0" smtClean="0"/>
                <a:t> </a:t>
              </a:r>
              <a:r>
                <a:rPr lang="es-ES" b="1" dirty="0">
                  <a:latin typeface="Symbol" panose="05050102010706020507" pitchFamily="18" charset="2"/>
                </a:rPr>
                <a:t>b</a:t>
              </a:r>
              <a:r>
                <a:rPr lang="es-ES" dirty="0"/>
                <a:t> (</a:t>
              </a:r>
              <a:r>
                <a:rPr lang="es-ES" b="1" dirty="0"/>
                <a:t>146</a:t>
              </a:r>
              <a:r>
                <a:rPr lang="es-ES" dirty="0"/>
                <a:t> </a:t>
              </a:r>
              <a:r>
                <a:rPr lang="es-ES" dirty="0" err="1"/>
                <a:t>aa</a:t>
              </a:r>
              <a:r>
                <a:rPr lang="es-ES" dirty="0"/>
                <a:t>)</a:t>
              </a:r>
            </a:p>
          </p:txBody>
        </p:sp>
        <p:sp>
          <p:nvSpPr>
            <p:cNvPr id="8" name="7 Rectángulo"/>
            <p:cNvSpPr/>
            <p:nvPr/>
          </p:nvSpPr>
          <p:spPr>
            <a:xfrm>
              <a:off x="10301739" y="4387074"/>
              <a:ext cx="1890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dirty="0" err="1" smtClean="0"/>
                <a:t>subunit</a:t>
              </a:r>
              <a:r>
                <a:rPr lang="es-ES" dirty="0" smtClean="0"/>
                <a:t> </a:t>
              </a:r>
              <a:r>
                <a:rPr lang="es-ES" b="1" dirty="0">
                  <a:latin typeface="Symbol" panose="05050102010706020507" pitchFamily="18" charset="2"/>
                </a:rPr>
                <a:t>b</a:t>
              </a:r>
              <a:r>
                <a:rPr lang="es-ES" dirty="0"/>
                <a:t> (</a:t>
              </a:r>
              <a:r>
                <a:rPr lang="es-ES" b="1" dirty="0"/>
                <a:t>146</a:t>
              </a:r>
              <a:r>
                <a:rPr lang="es-ES" dirty="0"/>
                <a:t> </a:t>
              </a:r>
              <a:r>
                <a:rPr lang="es-ES" dirty="0" err="1"/>
                <a:t>aa</a:t>
              </a:r>
              <a:r>
                <a:rPr lang="es-ES" dirty="0"/>
                <a:t>)</a:t>
              </a:r>
            </a:p>
          </p:txBody>
        </p:sp>
      </p:grpSp>
      <p:sp>
        <p:nvSpPr>
          <p:cNvPr id="10" name="9 Rectángulo"/>
          <p:cNvSpPr/>
          <p:nvPr/>
        </p:nvSpPr>
        <p:spPr>
          <a:xfrm>
            <a:off x="1451191" y="6383955"/>
            <a:ext cx="3245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err="1"/>
              <a:t>sym</a:t>
            </a:r>
            <a:r>
              <a:rPr lang="es-ES" sz="2400" dirty="0"/>
              <a:t> </a:t>
            </a:r>
            <a:r>
              <a:rPr lang="es-ES" sz="2400" b="1" dirty="0" smtClean="0">
                <a:solidFill>
                  <a:srgbClr val="FF0000"/>
                </a:solidFill>
              </a:rPr>
              <a:t>C2</a:t>
            </a:r>
            <a:r>
              <a:rPr lang="es-ES" sz="2400" b="1" dirty="0" smtClean="0"/>
              <a:t>;</a:t>
            </a:r>
            <a:r>
              <a:rPr lang="es-ES" sz="2400" b="1" dirty="0" smtClean="0">
                <a:solidFill>
                  <a:srgbClr val="FF0000"/>
                </a:solidFill>
              </a:rPr>
              <a:t> 3.2 </a:t>
            </a:r>
            <a:r>
              <a:rPr lang="es-ES" sz="2400" dirty="0"/>
              <a:t>Å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resolution</a:t>
            </a:r>
            <a:endParaRPr lang="es-ES" sz="2400" b="1" dirty="0"/>
          </a:p>
        </p:txBody>
      </p:sp>
      <p:sp>
        <p:nvSpPr>
          <p:cNvPr id="18" name="17 CuadroTexto"/>
          <p:cNvSpPr txBox="1"/>
          <p:nvPr/>
        </p:nvSpPr>
        <p:spPr>
          <a:xfrm>
            <a:off x="4718945" y="165973"/>
            <a:ext cx="2440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rgbClr val="00B050"/>
                </a:solidFill>
              </a:rPr>
              <a:t>Human </a:t>
            </a:r>
            <a:r>
              <a:rPr lang="es-ES" sz="2000" b="1" dirty="0" err="1" smtClean="0">
                <a:solidFill>
                  <a:srgbClr val="00B050"/>
                </a:solidFill>
              </a:rPr>
              <a:t>Haemoglobin</a:t>
            </a:r>
            <a:endParaRPr lang="es-ES" sz="2000" b="1" dirty="0">
              <a:solidFill>
                <a:srgbClr val="00B050"/>
              </a:solidFill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4727362" y="3825837"/>
            <a:ext cx="288032" cy="350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20 CuadroTexto"/>
          <p:cNvSpPr txBox="1"/>
          <p:nvPr/>
        </p:nvSpPr>
        <p:spPr>
          <a:xfrm>
            <a:off x="10474863" y="6483982"/>
            <a:ext cx="1544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(</a:t>
            </a:r>
            <a:r>
              <a:rPr lang="es-ES" sz="1100" dirty="0" err="1" smtClean="0"/>
              <a:t>Khoshouei</a:t>
            </a:r>
            <a:r>
              <a:rPr lang="es-ES" sz="1100" dirty="0" smtClean="0"/>
              <a:t> </a:t>
            </a:r>
            <a:r>
              <a:rPr lang="es-ES" sz="1100" i="1" dirty="0" smtClean="0"/>
              <a:t>et al., </a:t>
            </a:r>
            <a:r>
              <a:rPr lang="es-ES" sz="1100" dirty="0" smtClean="0"/>
              <a:t>2017)</a:t>
            </a:r>
            <a:endParaRPr lang="es-ES" sz="1100" dirty="0"/>
          </a:p>
        </p:txBody>
      </p:sp>
      <p:sp>
        <p:nvSpPr>
          <p:cNvPr id="35" name="34 Rectángulo"/>
          <p:cNvSpPr/>
          <p:nvPr/>
        </p:nvSpPr>
        <p:spPr>
          <a:xfrm>
            <a:off x="6702641" y="878740"/>
            <a:ext cx="568171" cy="418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Flecha curvada hacia arriba"/>
          <p:cNvSpPr/>
          <p:nvPr/>
        </p:nvSpPr>
        <p:spPr>
          <a:xfrm rot="434495" flipV="1">
            <a:off x="4337398" y="582078"/>
            <a:ext cx="3733188" cy="96585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8116572" y="1029494"/>
            <a:ext cx="2873983" cy="24683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296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2" y="197387"/>
            <a:ext cx="11617779" cy="64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85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6 Grupo"/>
          <p:cNvGrpSpPr/>
          <p:nvPr/>
        </p:nvGrpSpPr>
        <p:grpSpPr>
          <a:xfrm>
            <a:off x="4682854" y="720145"/>
            <a:ext cx="2043835" cy="2413876"/>
            <a:chOff x="5430737" y="4776476"/>
            <a:chExt cx="1708778" cy="194665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0737" y="4776476"/>
              <a:ext cx="1708778" cy="1813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8 Rectángulo"/>
            <p:cNvSpPr/>
            <p:nvPr/>
          </p:nvSpPr>
          <p:spPr>
            <a:xfrm rot="2700000">
              <a:off x="5208008" y="5586161"/>
              <a:ext cx="1462780" cy="811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89" y="2528456"/>
            <a:ext cx="10252807" cy="2666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9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33 Grupo"/>
          <p:cNvGrpSpPr/>
          <p:nvPr/>
        </p:nvGrpSpPr>
        <p:grpSpPr>
          <a:xfrm>
            <a:off x="3042434" y="2097391"/>
            <a:ext cx="5959437" cy="3443954"/>
            <a:chOff x="3042434" y="2097391"/>
            <a:chExt cx="5959437" cy="3443954"/>
          </a:xfrm>
        </p:grpSpPr>
        <p:grpSp>
          <p:nvGrpSpPr>
            <p:cNvPr id="23" name="22 Grupo"/>
            <p:cNvGrpSpPr/>
            <p:nvPr/>
          </p:nvGrpSpPr>
          <p:grpSpPr>
            <a:xfrm rot="21300000">
              <a:off x="7819832" y="2105653"/>
              <a:ext cx="1182039" cy="3435692"/>
              <a:chOff x="6636275" y="2916499"/>
              <a:chExt cx="1182039" cy="3435692"/>
            </a:xfrm>
          </p:grpSpPr>
          <p:sp>
            <p:nvSpPr>
              <p:cNvPr id="24" name="23 Flecha curvada hacia arriba"/>
              <p:cNvSpPr/>
              <p:nvPr/>
            </p:nvSpPr>
            <p:spPr>
              <a:xfrm rot="5940000" flipV="1">
                <a:off x="5595642" y="4328841"/>
                <a:ext cx="3063983" cy="982717"/>
              </a:xfrm>
              <a:prstGeom prst="curvedUp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24 Rectángulo"/>
              <p:cNvSpPr/>
              <p:nvPr/>
            </p:nvSpPr>
            <p:spPr>
              <a:xfrm rot="540000">
                <a:off x="6731604" y="2916499"/>
                <a:ext cx="1086710" cy="18863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2" name="21 Grupo"/>
            <p:cNvGrpSpPr/>
            <p:nvPr/>
          </p:nvGrpSpPr>
          <p:grpSpPr>
            <a:xfrm flipH="1">
              <a:off x="3042434" y="2097391"/>
              <a:ext cx="1108706" cy="3435692"/>
              <a:chOff x="6636275" y="2916499"/>
              <a:chExt cx="1182039" cy="3435692"/>
            </a:xfrm>
          </p:grpSpPr>
          <p:sp>
            <p:nvSpPr>
              <p:cNvPr id="26" name="25 Flecha curvada hacia arriba"/>
              <p:cNvSpPr/>
              <p:nvPr/>
            </p:nvSpPr>
            <p:spPr>
              <a:xfrm rot="5940000" flipV="1">
                <a:off x="5595642" y="4328841"/>
                <a:ext cx="3063983" cy="982717"/>
              </a:xfrm>
              <a:prstGeom prst="curvedUp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26 Rectángulo"/>
              <p:cNvSpPr/>
              <p:nvPr/>
            </p:nvSpPr>
            <p:spPr>
              <a:xfrm rot="540000">
                <a:off x="6731604" y="2916499"/>
                <a:ext cx="1086710" cy="18863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6" name="5 Grupo"/>
          <p:cNvGrpSpPr/>
          <p:nvPr/>
        </p:nvGrpSpPr>
        <p:grpSpPr>
          <a:xfrm>
            <a:off x="4546725" y="3666458"/>
            <a:ext cx="3669312" cy="3162148"/>
            <a:chOff x="4546725" y="3666458"/>
            <a:chExt cx="3669312" cy="3162148"/>
          </a:xfrm>
        </p:grpSpPr>
        <p:grpSp>
          <p:nvGrpSpPr>
            <p:cNvPr id="35" name="34 Grupo"/>
            <p:cNvGrpSpPr/>
            <p:nvPr/>
          </p:nvGrpSpPr>
          <p:grpSpPr>
            <a:xfrm>
              <a:off x="4546725" y="3666458"/>
              <a:ext cx="3583423" cy="3120796"/>
              <a:chOff x="4546725" y="3666458"/>
              <a:chExt cx="3583423" cy="3120796"/>
            </a:xfrm>
          </p:grpSpPr>
          <p:pic>
            <p:nvPicPr>
              <p:cNvPr id="31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6725" y="3666458"/>
                <a:ext cx="2956254" cy="31207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31 Rectángulo"/>
              <p:cNvSpPr/>
              <p:nvPr/>
            </p:nvSpPr>
            <p:spPr>
              <a:xfrm>
                <a:off x="4727362" y="3825837"/>
                <a:ext cx="288032" cy="3505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" name="CuadroTexto 3"/>
              <p:cNvSpPr txBox="1"/>
              <p:nvPr/>
            </p:nvSpPr>
            <p:spPr>
              <a:xfrm>
                <a:off x="6757913" y="6275049"/>
                <a:ext cx="13722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b="1" dirty="0" err="1" smtClean="0"/>
                  <a:t>Atomic</a:t>
                </a:r>
                <a:r>
                  <a:rPr lang="es-ES" sz="1600" b="1" dirty="0" smtClean="0"/>
                  <a:t> </a:t>
                </a:r>
                <a:r>
                  <a:rPr lang="es-ES" sz="1600" b="1" dirty="0" err="1" smtClean="0"/>
                  <a:t>model</a:t>
                </a:r>
                <a:endParaRPr lang="es-ES" sz="1600" b="1" dirty="0"/>
              </a:p>
            </p:txBody>
          </p:sp>
        </p:grpSp>
        <p:sp>
          <p:nvSpPr>
            <p:cNvPr id="30" name="29 CuadroTexto"/>
            <p:cNvSpPr txBox="1"/>
            <p:nvPr/>
          </p:nvSpPr>
          <p:spPr>
            <a:xfrm>
              <a:off x="6672025" y="6566996"/>
              <a:ext cx="15440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 smtClean="0"/>
                <a:t>(</a:t>
              </a:r>
              <a:r>
                <a:rPr lang="es-ES" sz="1100" dirty="0" err="1" smtClean="0"/>
                <a:t>Khoshouei</a:t>
              </a:r>
              <a:r>
                <a:rPr lang="es-ES" sz="1100" dirty="0" smtClean="0"/>
                <a:t> </a:t>
              </a:r>
              <a:r>
                <a:rPr lang="es-ES" sz="1100" i="1" dirty="0" smtClean="0"/>
                <a:t>et al., </a:t>
              </a:r>
              <a:r>
                <a:rPr lang="es-ES" sz="1100" dirty="0" smtClean="0"/>
                <a:t>2017)</a:t>
              </a:r>
              <a:endParaRPr lang="es-ES" sz="1100" dirty="0"/>
            </a:p>
          </p:txBody>
        </p:sp>
      </p:grpSp>
      <p:grpSp>
        <p:nvGrpSpPr>
          <p:cNvPr id="2" name="1 Grupo"/>
          <p:cNvGrpSpPr/>
          <p:nvPr/>
        </p:nvGrpSpPr>
        <p:grpSpPr>
          <a:xfrm>
            <a:off x="3293347" y="116634"/>
            <a:ext cx="5184575" cy="646331"/>
            <a:chOff x="2051722" y="116634"/>
            <a:chExt cx="5184575" cy="646331"/>
          </a:xfrm>
        </p:grpSpPr>
        <p:cxnSp>
          <p:nvCxnSpPr>
            <p:cNvPr id="3" name="2 Conector recto"/>
            <p:cNvCxnSpPr/>
            <p:nvPr/>
          </p:nvCxnSpPr>
          <p:spPr>
            <a:xfrm>
              <a:off x="4716017" y="692696"/>
              <a:ext cx="2376265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3 Rectángulo"/>
            <p:cNvSpPr/>
            <p:nvPr/>
          </p:nvSpPr>
          <p:spPr>
            <a:xfrm>
              <a:off x="2051722" y="116634"/>
              <a:ext cx="518457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 smtClean="0"/>
                <a:t>Approach to the problem</a:t>
              </a:r>
              <a:endParaRPr lang="en-US" sz="3600" b="1" dirty="0"/>
            </a:p>
          </p:txBody>
        </p:sp>
      </p:grpSp>
      <p:grpSp>
        <p:nvGrpSpPr>
          <p:cNvPr id="36" name="35 Grupo"/>
          <p:cNvGrpSpPr/>
          <p:nvPr/>
        </p:nvGrpSpPr>
        <p:grpSpPr>
          <a:xfrm>
            <a:off x="340616" y="793730"/>
            <a:ext cx="4675727" cy="3535245"/>
            <a:chOff x="340616" y="793730"/>
            <a:chExt cx="4675727" cy="3535245"/>
          </a:xfrm>
        </p:grpSpPr>
        <p:sp>
          <p:nvSpPr>
            <p:cNvPr id="5" name="4 Flecha curvada hacia arriba"/>
            <p:cNvSpPr/>
            <p:nvPr/>
          </p:nvSpPr>
          <p:spPr>
            <a:xfrm rot="3660000">
              <a:off x="35935" y="1773004"/>
              <a:ext cx="1833209" cy="827095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3050" y="1333930"/>
              <a:ext cx="2937829" cy="299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uadroTexto 30"/>
            <p:cNvSpPr txBox="1"/>
            <p:nvPr/>
          </p:nvSpPr>
          <p:spPr>
            <a:xfrm>
              <a:off x="2255998" y="992459"/>
              <a:ext cx="2290727" cy="380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 err="1" smtClean="0"/>
                <a:t>Electron</a:t>
              </a:r>
              <a:r>
                <a:rPr lang="es-ES" sz="1600" b="1" dirty="0" smtClean="0"/>
                <a:t> </a:t>
              </a:r>
              <a:r>
                <a:rPr lang="es-ES" sz="1600" b="1" dirty="0" err="1" smtClean="0"/>
                <a:t>density</a:t>
              </a:r>
              <a:r>
                <a:rPr lang="es-ES" sz="1600" b="1" dirty="0" smtClean="0"/>
                <a:t> </a:t>
              </a:r>
              <a:r>
                <a:rPr lang="es-ES" sz="1600" b="1" dirty="0" err="1" smtClean="0"/>
                <a:t>map</a:t>
              </a:r>
              <a:endParaRPr lang="es-ES" sz="1600" b="1" dirty="0"/>
            </a:p>
          </p:txBody>
        </p:sp>
        <p:sp>
          <p:nvSpPr>
            <p:cNvPr id="9" name="CuadroTexto 39"/>
            <p:cNvSpPr txBox="1"/>
            <p:nvPr/>
          </p:nvSpPr>
          <p:spPr>
            <a:xfrm>
              <a:off x="358047" y="1963698"/>
              <a:ext cx="1400568" cy="34598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/>
                <a:t>SPA </a:t>
              </a:r>
              <a:r>
                <a:rPr lang="es-ES" sz="1400" b="1" dirty="0" err="1" smtClean="0"/>
                <a:t>workflow</a:t>
              </a:r>
              <a:endParaRPr lang="es-ES" sz="1400" b="1" dirty="0"/>
            </a:p>
          </p:txBody>
        </p:sp>
        <p:pic>
          <p:nvPicPr>
            <p:cNvPr id="10" name="Imagen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730" y="966078"/>
              <a:ext cx="916052" cy="877575"/>
            </a:xfrm>
            <a:prstGeom prst="rect">
              <a:avLst/>
            </a:prstGeom>
          </p:spPr>
        </p:pic>
        <p:sp>
          <p:nvSpPr>
            <p:cNvPr id="11" name="10 Rectángulo"/>
            <p:cNvSpPr/>
            <p:nvPr/>
          </p:nvSpPr>
          <p:spPr>
            <a:xfrm>
              <a:off x="1922888" y="1182750"/>
              <a:ext cx="333110" cy="39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11 Rectángulo redondeado"/>
            <p:cNvSpPr/>
            <p:nvPr/>
          </p:nvSpPr>
          <p:spPr>
            <a:xfrm>
              <a:off x="340616" y="793730"/>
              <a:ext cx="4675727" cy="353524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3" name="12 Grupo"/>
          <p:cNvGrpSpPr/>
          <p:nvPr/>
        </p:nvGrpSpPr>
        <p:grpSpPr>
          <a:xfrm>
            <a:off x="6996228" y="763322"/>
            <a:ext cx="4803996" cy="3349241"/>
            <a:chOff x="4666574" y="737654"/>
            <a:chExt cx="4153897" cy="2979378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726" y="737654"/>
              <a:ext cx="1953795" cy="225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14 Rectángulo"/>
            <p:cNvSpPr/>
            <p:nvPr/>
          </p:nvSpPr>
          <p:spPr>
            <a:xfrm>
              <a:off x="4824678" y="3129138"/>
              <a:ext cx="2627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 smtClean="0">
                  <a:solidFill>
                    <a:srgbClr val="FF0000"/>
                  </a:solidFill>
                </a:rPr>
                <a:t>2</a:t>
              </a:r>
              <a:r>
                <a:rPr lang="es-ES" dirty="0" smtClean="0"/>
                <a:t> </a:t>
              </a:r>
              <a:r>
                <a:rPr lang="es-ES" sz="1400" dirty="0" err="1" smtClean="0"/>
                <a:t>Hemoglobin</a:t>
              </a:r>
              <a:r>
                <a:rPr lang="es-ES" sz="1400" dirty="0" smtClean="0"/>
                <a:t> </a:t>
              </a:r>
              <a:r>
                <a:rPr lang="es-ES" sz="1400" dirty="0" err="1" smtClean="0"/>
                <a:t>subunit</a:t>
              </a:r>
              <a:r>
                <a:rPr lang="es-ES" sz="1400" dirty="0" smtClean="0"/>
                <a:t> </a:t>
              </a:r>
              <a:r>
                <a:rPr lang="es-ES" sz="1400" b="1" dirty="0" smtClean="0">
                  <a:latin typeface="Symbol" panose="05050102010706020507" pitchFamily="18" charset="2"/>
                </a:rPr>
                <a:t>a</a:t>
              </a:r>
              <a:r>
                <a:rPr lang="es-ES" sz="1400" dirty="0" smtClean="0"/>
                <a:t> (</a:t>
              </a:r>
              <a:r>
                <a:rPr lang="es-ES" sz="1400" b="1" dirty="0" smtClean="0"/>
                <a:t>141</a:t>
              </a:r>
              <a:r>
                <a:rPr lang="es-ES" sz="1400" dirty="0" smtClean="0"/>
                <a:t> </a:t>
              </a:r>
              <a:r>
                <a:rPr lang="es-ES" sz="1400" dirty="0" err="1" smtClean="0"/>
                <a:t>aa</a:t>
              </a:r>
              <a:r>
                <a:rPr lang="es-ES" sz="1400" dirty="0"/>
                <a:t>)</a:t>
              </a:r>
            </a:p>
          </p:txBody>
        </p:sp>
        <p:sp>
          <p:nvSpPr>
            <p:cNvPr id="16" name="15 Rectángulo"/>
            <p:cNvSpPr/>
            <p:nvPr/>
          </p:nvSpPr>
          <p:spPr>
            <a:xfrm>
              <a:off x="4824678" y="3347700"/>
              <a:ext cx="26132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 smtClean="0">
                  <a:solidFill>
                    <a:srgbClr val="FF0000"/>
                  </a:solidFill>
                </a:rPr>
                <a:t>2</a:t>
              </a:r>
              <a:r>
                <a:rPr lang="es-ES" dirty="0" smtClean="0"/>
                <a:t> </a:t>
              </a:r>
              <a:r>
                <a:rPr lang="es-ES" sz="1400" dirty="0" err="1" smtClean="0"/>
                <a:t>Hemoglobin</a:t>
              </a:r>
              <a:r>
                <a:rPr lang="es-ES" sz="1400" dirty="0" smtClean="0"/>
                <a:t> </a:t>
              </a:r>
              <a:r>
                <a:rPr lang="es-ES" sz="1400" dirty="0" err="1" smtClean="0"/>
                <a:t>subunit</a:t>
              </a:r>
              <a:r>
                <a:rPr lang="es-ES" sz="1400" dirty="0" smtClean="0"/>
                <a:t> </a:t>
              </a:r>
              <a:r>
                <a:rPr lang="es-ES" sz="1400" b="1" dirty="0" smtClean="0">
                  <a:latin typeface="Symbol" panose="05050102010706020507" pitchFamily="18" charset="2"/>
                </a:rPr>
                <a:t>b</a:t>
              </a:r>
              <a:r>
                <a:rPr lang="es-ES" sz="1400" dirty="0" smtClean="0"/>
                <a:t> (</a:t>
              </a:r>
              <a:r>
                <a:rPr lang="es-ES" sz="1400" b="1" dirty="0" smtClean="0"/>
                <a:t>146</a:t>
              </a:r>
              <a:r>
                <a:rPr lang="es-ES" sz="1400" dirty="0" smtClean="0"/>
                <a:t> </a:t>
              </a:r>
              <a:r>
                <a:rPr lang="es-ES" sz="1400" dirty="0" err="1" smtClean="0"/>
                <a:t>aa</a:t>
              </a:r>
              <a:r>
                <a:rPr lang="es-ES" sz="1400" dirty="0" smtClean="0"/>
                <a:t>)</a:t>
              </a:r>
              <a:endParaRPr lang="es-ES" dirty="0"/>
            </a:p>
          </p:txBody>
        </p:sp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1485023"/>
              <a:ext cx="1410191" cy="1410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17 Rectángulo"/>
            <p:cNvSpPr/>
            <p:nvPr/>
          </p:nvSpPr>
          <p:spPr>
            <a:xfrm>
              <a:off x="7553177" y="3068960"/>
              <a:ext cx="9204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 smtClean="0">
                  <a:solidFill>
                    <a:srgbClr val="FF0000"/>
                  </a:solidFill>
                </a:rPr>
                <a:t>4</a:t>
              </a:r>
              <a:r>
                <a:rPr lang="es-ES" i="1" dirty="0" smtClean="0"/>
                <a:t> HEME</a:t>
              </a:r>
              <a:endParaRPr lang="es-ES" dirty="0"/>
            </a:p>
          </p:txBody>
        </p:sp>
        <p:sp>
          <p:nvSpPr>
            <p:cNvPr id="19" name="18 Rectángulo redondeado"/>
            <p:cNvSpPr/>
            <p:nvPr/>
          </p:nvSpPr>
          <p:spPr>
            <a:xfrm>
              <a:off x="4666574" y="764704"/>
              <a:ext cx="4153897" cy="295232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5358170" y="2924944"/>
              <a:ext cx="132279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100" dirty="0" smtClean="0"/>
                <a:t>www.cellsignal.com</a:t>
              </a:r>
              <a:endParaRPr lang="es-ES" sz="1100" dirty="0"/>
            </a:p>
          </p:txBody>
        </p:sp>
      </p:grpSp>
      <p:grpSp>
        <p:nvGrpSpPr>
          <p:cNvPr id="37" name="36 Grupo"/>
          <p:cNvGrpSpPr/>
          <p:nvPr/>
        </p:nvGrpSpPr>
        <p:grpSpPr>
          <a:xfrm>
            <a:off x="5102680" y="1018893"/>
            <a:ext cx="1795684" cy="2365146"/>
            <a:chOff x="-20706" y="4193301"/>
            <a:chExt cx="2060205" cy="2581580"/>
          </a:xfrm>
        </p:grpSpPr>
        <p:sp>
          <p:nvSpPr>
            <p:cNvPr id="38" name="CuadroTexto 1"/>
            <p:cNvSpPr txBox="1"/>
            <p:nvPr/>
          </p:nvSpPr>
          <p:spPr>
            <a:xfrm>
              <a:off x="-20706" y="4193301"/>
              <a:ext cx="2060205" cy="436724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s-ES" sz="2000" b="1" dirty="0" err="1" smtClean="0"/>
                <a:t>Model</a:t>
              </a:r>
              <a:r>
                <a:rPr lang="es-ES" sz="2000" b="1" dirty="0" smtClean="0"/>
                <a:t> </a:t>
              </a:r>
              <a:r>
                <a:rPr lang="es-ES" sz="2000" b="1" dirty="0" err="1" smtClean="0"/>
                <a:t>building</a:t>
              </a:r>
              <a:endParaRPr lang="es-ES" sz="2000" b="1" dirty="0"/>
            </a:p>
          </p:txBody>
        </p:sp>
        <p:pic>
          <p:nvPicPr>
            <p:cNvPr id="39" name="Imagen 4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7140" y="4629474"/>
              <a:ext cx="1020596" cy="2145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57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56136" y="603635"/>
            <a:ext cx="4535216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sz="5400" b="1" dirty="0" err="1" smtClean="0"/>
              <a:t>Model</a:t>
            </a:r>
            <a:r>
              <a:rPr lang="es-ES" sz="5400" b="1" dirty="0" smtClean="0"/>
              <a:t> </a:t>
            </a:r>
            <a:r>
              <a:rPr lang="es-ES" sz="5400" b="1" dirty="0" err="1" smtClean="0"/>
              <a:t>building</a:t>
            </a:r>
            <a:endParaRPr lang="es-ES" sz="5400" b="1" dirty="0"/>
          </a:p>
        </p:txBody>
      </p:sp>
      <p:sp>
        <p:nvSpPr>
          <p:cNvPr id="3" name="2 Rectángulo"/>
          <p:cNvSpPr/>
          <p:nvPr/>
        </p:nvSpPr>
        <p:spPr>
          <a:xfrm>
            <a:off x="6004329" y="2137569"/>
            <a:ext cx="53053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/>
              <a:t>Basic steps </a:t>
            </a:r>
            <a:endParaRPr lang="en-US" sz="6600" b="1" dirty="0"/>
          </a:p>
        </p:txBody>
      </p:sp>
      <p:sp>
        <p:nvSpPr>
          <p:cNvPr id="4" name="3 Rectángulo"/>
          <p:cNvSpPr/>
          <p:nvPr/>
        </p:nvSpPr>
        <p:spPr>
          <a:xfrm>
            <a:off x="6911523" y="3861048"/>
            <a:ext cx="26824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/>
              <a:t>Tools</a:t>
            </a:r>
            <a:endParaRPr lang="en-US" sz="6600" b="1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6167795" y="3054702"/>
            <a:ext cx="366940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102" y="1651102"/>
            <a:ext cx="2437444" cy="512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9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2 Rectángulo"/>
          <p:cNvSpPr/>
          <p:nvPr/>
        </p:nvSpPr>
        <p:spPr>
          <a:xfrm>
            <a:off x="3139705" y="116634"/>
            <a:ext cx="5616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1.- Get the initial model (s)</a:t>
            </a:r>
            <a:endParaRPr lang="en-US" sz="3600" b="1" dirty="0"/>
          </a:p>
        </p:txBody>
      </p:sp>
      <p:cxnSp>
        <p:nvCxnSpPr>
          <p:cNvPr id="24" name="23 Conector recto"/>
          <p:cNvCxnSpPr/>
          <p:nvPr/>
        </p:nvCxnSpPr>
        <p:spPr>
          <a:xfrm>
            <a:off x="5515968" y="676091"/>
            <a:ext cx="293309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30 Grupo"/>
          <p:cNvGrpSpPr/>
          <p:nvPr/>
        </p:nvGrpSpPr>
        <p:grpSpPr>
          <a:xfrm>
            <a:off x="544502" y="1192398"/>
            <a:ext cx="4683373" cy="1722675"/>
            <a:chOff x="544502" y="1192398"/>
            <a:chExt cx="4683373" cy="1722675"/>
          </a:xfrm>
        </p:grpSpPr>
        <p:sp>
          <p:nvSpPr>
            <p:cNvPr id="25" name="24 Rectángulo"/>
            <p:cNvSpPr/>
            <p:nvPr/>
          </p:nvSpPr>
          <p:spPr>
            <a:xfrm>
              <a:off x="544502" y="1192398"/>
              <a:ext cx="468337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>
                  <a:solidFill>
                    <a:srgbClr val="00B050"/>
                  </a:solidFill>
                </a:rPr>
                <a:t>Homology modeling</a:t>
              </a:r>
              <a:endParaRPr 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6" name="25 CuadroTexto"/>
            <p:cNvSpPr txBox="1"/>
            <p:nvPr/>
          </p:nvSpPr>
          <p:spPr>
            <a:xfrm>
              <a:off x="544502" y="1807077"/>
              <a:ext cx="26519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 b="1" dirty="0" err="1" smtClean="0"/>
                <a:t>Our</a:t>
              </a:r>
              <a:r>
                <a:rPr lang="es-ES" sz="2200" b="1" dirty="0" smtClean="0"/>
                <a:t> </a:t>
              </a:r>
              <a:r>
                <a:rPr lang="es-ES" sz="2200" b="1" dirty="0" err="1" smtClean="0"/>
                <a:t>proteins</a:t>
              </a:r>
              <a:r>
                <a:rPr lang="es-ES" sz="2200" b="1" dirty="0" smtClean="0"/>
                <a:t> </a:t>
              </a:r>
              <a:r>
                <a:rPr lang="es-ES" sz="2200" b="1" dirty="0" err="1" smtClean="0"/>
                <a:t>borrow</a:t>
              </a:r>
              <a:r>
                <a:rPr lang="es-ES" sz="2200" b="1" dirty="0" smtClean="0"/>
                <a:t> </a:t>
              </a:r>
            </a:p>
            <a:p>
              <a:r>
                <a:rPr lang="es-ES" sz="2200" b="1" dirty="0" err="1" smtClean="0"/>
                <a:t>the</a:t>
              </a:r>
              <a:r>
                <a:rPr lang="es-ES" sz="2200" b="1" dirty="0" smtClean="0"/>
                <a:t> </a:t>
              </a:r>
              <a:r>
                <a:rPr lang="es-ES" sz="2200" b="1" dirty="0" err="1" smtClean="0"/>
                <a:t>structure</a:t>
              </a:r>
              <a:endParaRPr lang="es-ES" sz="2200" b="1" dirty="0" smtClean="0"/>
            </a:p>
            <a:p>
              <a:r>
                <a:rPr lang="es-ES" sz="2200" b="1" dirty="0" smtClean="0"/>
                <a:t>of similar </a:t>
              </a:r>
              <a:r>
                <a:rPr lang="es-ES" sz="2200" b="1" dirty="0" err="1" smtClean="0"/>
                <a:t>proteins</a:t>
              </a:r>
              <a:endParaRPr lang="es-ES" sz="2200" b="1" dirty="0"/>
            </a:p>
          </p:txBody>
        </p:sp>
      </p:grpSp>
      <p:sp>
        <p:nvSpPr>
          <p:cNvPr id="27" name="26 CuadroTexto"/>
          <p:cNvSpPr txBox="1"/>
          <p:nvPr/>
        </p:nvSpPr>
        <p:spPr>
          <a:xfrm>
            <a:off x="490884" y="5272867"/>
            <a:ext cx="25108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dirty="0" smtClean="0"/>
              <a:t>1</a:t>
            </a:r>
            <a:r>
              <a:rPr lang="es-ES" sz="2000" b="1" baseline="30000" dirty="0" smtClean="0"/>
              <a:t>st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clue</a:t>
            </a:r>
            <a:r>
              <a:rPr lang="es-ES" sz="2000" b="1" dirty="0" smtClean="0"/>
              <a:t>: </a:t>
            </a:r>
          </a:p>
          <a:p>
            <a:pPr algn="ctr"/>
            <a:r>
              <a:rPr lang="es-ES" sz="2000" dirty="0" err="1" smtClean="0"/>
              <a:t>Skeleton</a:t>
            </a:r>
            <a:r>
              <a:rPr lang="es-ES" sz="2000" dirty="0" smtClean="0"/>
              <a:t> of </a:t>
            </a:r>
            <a:r>
              <a:rPr lang="es-ES" sz="2000" dirty="0" smtClean="0">
                <a:latin typeface="Symbol" panose="05050102010706020507" pitchFamily="18" charset="2"/>
              </a:rPr>
              <a:t>a</a:t>
            </a:r>
            <a:r>
              <a:rPr lang="es-ES" sz="2000" dirty="0" smtClean="0"/>
              <a:t> </a:t>
            </a:r>
            <a:r>
              <a:rPr lang="es-ES" sz="2000" dirty="0" err="1" smtClean="0"/>
              <a:t>carbons</a:t>
            </a:r>
            <a:r>
              <a:rPr lang="es-ES" sz="2000" dirty="0" smtClean="0"/>
              <a:t> </a:t>
            </a:r>
          </a:p>
          <a:p>
            <a:pPr algn="ctr"/>
            <a:r>
              <a:rPr lang="es-ES" sz="2000" dirty="0" smtClean="0"/>
              <a:t>and </a:t>
            </a:r>
          </a:p>
          <a:p>
            <a:pPr algn="ctr"/>
            <a:r>
              <a:rPr lang="es-ES" sz="2000" dirty="0" err="1" smtClean="0"/>
              <a:t>many</a:t>
            </a:r>
            <a:r>
              <a:rPr lang="es-ES" sz="2000" dirty="0" smtClean="0"/>
              <a:t> </a:t>
            </a:r>
            <a:r>
              <a:rPr lang="es-ES" sz="2000" dirty="0" err="1" smtClean="0"/>
              <a:t>side</a:t>
            </a:r>
            <a:r>
              <a:rPr lang="es-ES" sz="2000" dirty="0" smtClean="0"/>
              <a:t> </a:t>
            </a:r>
            <a:r>
              <a:rPr lang="es-ES" sz="2000" dirty="0" err="1" smtClean="0"/>
              <a:t>chains</a:t>
            </a:r>
            <a:endParaRPr lang="es-ES" sz="2000" dirty="0"/>
          </a:p>
        </p:txBody>
      </p:sp>
      <p:grpSp>
        <p:nvGrpSpPr>
          <p:cNvPr id="28" name="27 Grupo"/>
          <p:cNvGrpSpPr/>
          <p:nvPr/>
        </p:nvGrpSpPr>
        <p:grpSpPr>
          <a:xfrm>
            <a:off x="2941107" y="2453146"/>
            <a:ext cx="5867419" cy="4342167"/>
            <a:chOff x="611560" y="2248142"/>
            <a:chExt cx="5867419" cy="4342167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937734" y="4049063"/>
              <a:ext cx="2383424" cy="2699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248142"/>
              <a:ext cx="3169310" cy="2621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1 Grupo"/>
          <p:cNvGrpSpPr/>
          <p:nvPr/>
        </p:nvGrpSpPr>
        <p:grpSpPr>
          <a:xfrm>
            <a:off x="5906028" y="3457492"/>
            <a:ext cx="2546095" cy="1250558"/>
            <a:chOff x="3582786" y="3258562"/>
            <a:chExt cx="2546095" cy="1250558"/>
          </a:xfrm>
        </p:grpSpPr>
        <p:sp>
          <p:nvSpPr>
            <p:cNvPr id="3" name="2 Flecha curvada hacia arriba"/>
            <p:cNvSpPr/>
            <p:nvPr/>
          </p:nvSpPr>
          <p:spPr>
            <a:xfrm rot="2040000" flipH="1" flipV="1">
              <a:off x="3582786" y="3310112"/>
              <a:ext cx="2033638" cy="689335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" name="3 Flecha curvada hacia arriba"/>
            <p:cNvSpPr/>
            <p:nvPr/>
          </p:nvSpPr>
          <p:spPr>
            <a:xfrm rot="-1080000" flipH="1" flipV="1">
              <a:off x="3908662" y="3666455"/>
              <a:ext cx="2033638" cy="689335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" name="4 Rectángulo"/>
            <p:cNvSpPr/>
            <p:nvPr/>
          </p:nvSpPr>
          <p:spPr>
            <a:xfrm>
              <a:off x="4896686" y="3258562"/>
              <a:ext cx="611418" cy="1250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5358170" y="3510300"/>
              <a:ext cx="770711" cy="696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7" name="6 Grupo"/>
          <p:cNvGrpSpPr/>
          <p:nvPr/>
        </p:nvGrpSpPr>
        <p:grpSpPr>
          <a:xfrm>
            <a:off x="6996228" y="763322"/>
            <a:ext cx="4803996" cy="3349241"/>
            <a:chOff x="4666574" y="737654"/>
            <a:chExt cx="4153897" cy="297937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726" y="737654"/>
              <a:ext cx="1953795" cy="225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8 Rectángulo"/>
            <p:cNvSpPr/>
            <p:nvPr/>
          </p:nvSpPr>
          <p:spPr>
            <a:xfrm>
              <a:off x="4824678" y="3129138"/>
              <a:ext cx="26276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 smtClean="0">
                  <a:solidFill>
                    <a:srgbClr val="FF0000"/>
                  </a:solidFill>
                </a:rPr>
                <a:t>2</a:t>
              </a:r>
              <a:r>
                <a:rPr lang="es-ES" dirty="0" smtClean="0"/>
                <a:t> </a:t>
              </a:r>
              <a:r>
                <a:rPr lang="es-ES" sz="1400" dirty="0" err="1" smtClean="0"/>
                <a:t>Hemoglobin</a:t>
              </a:r>
              <a:r>
                <a:rPr lang="es-ES" sz="1400" dirty="0" smtClean="0"/>
                <a:t> </a:t>
              </a:r>
              <a:r>
                <a:rPr lang="es-ES" sz="1400" dirty="0" err="1" smtClean="0"/>
                <a:t>subunit</a:t>
              </a:r>
              <a:r>
                <a:rPr lang="es-ES" sz="1400" dirty="0" smtClean="0"/>
                <a:t> </a:t>
              </a:r>
              <a:r>
                <a:rPr lang="es-ES" sz="1400" b="1" dirty="0" smtClean="0">
                  <a:latin typeface="Symbol" panose="05050102010706020507" pitchFamily="18" charset="2"/>
                </a:rPr>
                <a:t>a</a:t>
              </a:r>
              <a:r>
                <a:rPr lang="es-ES" sz="1400" dirty="0" smtClean="0"/>
                <a:t> (</a:t>
              </a:r>
              <a:r>
                <a:rPr lang="es-ES" sz="1400" b="1" dirty="0" smtClean="0"/>
                <a:t>141</a:t>
              </a:r>
              <a:r>
                <a:rPr lang="es-ES" sz="1400" dirty="0" smtClean="0"/>
                <a:t> </a:t>
              </a:r>
              <a:r>
                <a:rPr lang="es-ES" sz="1400" dirty="0" err="1" smtClean="0"/>
                <a:t>aa</a:t>
              </a:r>
              <a:r>
                <a:rPr lang="es-ES" sz="1400" dirty="0"/>
                <a:t>)</a:t>
              </a:r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4824678" y="3347700"/>
              <a:ext cx="26132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 smtClean="0">
                  <a:solidFill>
                    <a:srgbClr val="FF0000"/>
                  </a:solidFill>
                </a:rPr>
                <a:t>2</a:t>
              </a:r>
              <a:r>
                <a:rPr lang="es-ES" dirty="0" smtClean="0"/>
                <a:t> </a:t>
              </a:r>
              <a:r>
                <a:rPr lang="es-ES" sz="1400" dirty="0" err="1" smtClean="0"/>
                <a:t>Hemoglobin</a:t>
              </a:r>
              <a:r>
                <a:rPr lang="es-ES" sz="1400" dirty="0" smtClean="0"/>
                <a:t> </a:t>
              </a:r>
              <a:r>
                <a:rPr lang="es-ES" sz="1400" dirty="0" err="1" smtClean="0"/>
                <a:t>subunit</a:t>
              </a:r>
              <a:r>
                <a:rPr lang="es-ES" sz="1400" dirty="0" smtClean="0"/>
                <a:t> </a:t>
              </a:r>
              <a:r>
                <a:rPr lang="es-ES" sz="1400" b="1" dirty="0" smtClean="0">
                  <a:latin typeface="Symbol" panose="05050102010706020507" pitchFamily="18" charset="2"/>
                </a:rPr>
                <a:t>b</a:t>
              </a:r>
              <a:r>
                <a:rPr lang="es-ES" sz="1400" dirty="0" smtClean="0"/>
                <a:t> (</a:t>
              </a:r>
              <a:r>
                <a:rPr lang="es-ES" sz="1400" b="1" dirty="0" smtClean="0"/>
                <a:t>146</a:t>
              </a:r>
              <a:r>
                <a:rPr lang="es-ES" sz="1400" dirty="0" smtClean="0"/>
                <a:t> </a:t>
              </a:r>
              <a:r>
                <a:rPr lang="es-ES" sz="1400" dirty="0" err="1" smtClean="0"/>
                <a:t>aa</a:t>
              </a:r>
              <a:r>
                <a:rPr lang="es-ES" sz="1400" dirty="0" smtClean="0"/>
                <a:t>)</a:t>
              </a:r>
              <a:endParaRPr lang="es-ES" dirty="0"/>
            </a:p>
          </p:txBody>
        </p:sp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1485023"/>
              <a:ext cx="1410191" cy="1410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11 Rectángulo"/>
            <p:cNvSpPr/>
            <p:nvPr/>
          </p:nvSpPr>
          <p:spPr>
            <a:xfrm>
              <a:off x="7553177" y="3068960"/>
              <a:ext cx="9204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 smtClean="0">
                  <a:solidFill>
                    <a:srgbClr val="FF0000"/>
                  </a:solidFill>
                </a:rPr>
                <a:t>4</a:t>
              </a:r>
              <a:r>
                <a:rPr lang="es-ES" i="1" dirty="0" smtClean="0"/>
                <a:t> HEME</a:t>
              </a:r>
              <a:endParaRPr lang="es-ES" dirty="0"/>
            </a:p>
          </p:txBody>
        </p:sp>
        <p:sp>
          <p:nvSpPr>
            <p:cNvPr id="13" name="12 Rectángulo redondeado"/>
            <p:cNvSpPr/>
            <p:nvPr/>
          </p:nvSpPr>
          <p:spPr>
            <a:xfrm>
              <a:off x="4666574" y="764704"/>
              <a:ext cx="4153897" cy="295232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13 Rectángulo"/>
            <p:cNvSpPr/>
            <p:nvPr/>
          </p:nvSpPr>
          <p:spPr>
            <a:xfrm>
              <a:off x="5358170" y="2924944"/>
              <a:ext cx="132279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100" dirty="0" smtClean="0"/>
                <a:t>www.cellsignal.com</a:t>
              </a:r>
              <a:endParaRPr lang="es-E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529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078475" y="68509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2.- Rigid fitting of model(s) in map</a:t>
            </a:r>
            <a:endParaRPr lang="en-US" sz="3600" b="1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3230603" y="627966"/>
            <a:ext cx="21602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05" y="712422"/>
            <a:ext cx="5700916" cy="6125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Flecha curvada hacia arriba"/>
          <p:cNvSpPr/>
          <p:nvPr/>
        </p:nvSpPr>
        <p:spPr>
          <a:xfrm rot="2040000" flipH="1" flipV="1">
            <a:off x="6290991" y="2321029"/>
            <a:ext cx="2033638" cy="689335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100" y="2427990"/>
            <a:ext cx="3401845" cy="2884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332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078475" y="68509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2.- Rigid fitting of model(s) in map</a:t>
            </a:r>
            <a:endParaRPr lang="en-US" sz="3600" b="1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3230603" y="627966"/>
            <a:ext cx="21602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04" y="728345"/>
            <a:ext cx="5700917" cy="604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Flecha curvada hacia arriba"/>
          <p:cNvSpPr/>
          <p:nvPr/>
        </p:nvSpPr>
        <p:spPr>
          <a:xfrm rot="2040000" flipH="1" flipV="1">
            <a:off x="6290991" y="2321029"/>
            <a:ext cx="2033638" cy="689335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660" y="2272072"/>
            <a:ext cx="2664779" cy="304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32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078475" y="68509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2.- Rigid fitting of model(s) in map</a:t>
            </a:r>
            <a:endParaRPr lang="en-US" sz="3600" b="1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3230603" y="627966"/>
            <a:ext cx="21602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61" y="666580"/>
            <a:ext cx="5902068" cy="620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Flecha curvada hacia arriba"/>
          <p:cNvSpPr/>
          <p:nvPr/>
        </p:nvSpPr>
        <p:spPr>
          <a:xfrm rot="2040000" flipH="1" flipV="1">
            <a:off x="6290991" y="2321029"/>
            <a:ext cx="2033638" cy="689335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100" y="2427990"/>
            <a:ext cx="3401845" cy="2884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37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078475" y="68509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2.- Rigid fitting of model(s) in map</a:t>
            </a:r>
            <a:endParaRPr lang="en-US" sz="3600" b="1" dirty="0"/>
          </a:p>
        </p:txBody>
      </p:sp>
      <p:cxnSp>
        <p:nvCxnSpPr>
          <p:cNvPr id="5" name="4 Conector recto"/>
          <p:cNvCxnSpPr/>
          <p:nvPr/>
        </p:nvCxnSpPr>
        <p:spPr>
          <a:xfrm>
            <a:off x="3230603" y="627966"/>
            <a:ext cx="21602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69" y="723085"/>
            <a:ext cx="5817484" cy="6085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Flecha curvada hacia arriba"/>
          <p:cNvSpPr/>
          <p:nvPr/>
        </p:nvSpPr>
        <p:spPr>
          <a:xfrm rot="2040000" flipH="1" flipV="1">
            <a:off x="6290991" y="2321029"/>
            <a:ext cx="2033638" cy="689335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660" y="2272072"/>
            <a:ext cx="2664779" cy="304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71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2064</TotalTime>
  <Words>537</Words>
  <Application>Microsoft Office PowerPoint</Application>
  <PresentationFormat>Personalizado</PresentationFormat>
  <Paragraphs>114</Paragraphs>
  <Slides>24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marta</cp:lastModifiedBy>
  <cp:revision>101</cp:revision>
  <cp:lastPrinted>2019-09-17T15:28:30Z</cp:lastPrinted>
  <dcterms:created xsi:type="dcterms:W3CDTF">2019-07-07T17:32:24Z</dcterms:created>
  <dcterms:modified xsi:type="dcterms:W3CDTF">2020-11-28T10:08:58Z</dcterms:modified>
</cp:coreProperties>
</file>